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Hi!</a:t>
            </a:r>
            <a:r>
              <a:rPr lang="en-GB"/>
              <a:t> In this presentation we'll present to you our paper on fast end-to-end learning on protein surfaces.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cdd029eb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cdd029eb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Second, we rely on a simple approximation of the geodesic distance to define efficient convolution layers on oriented point clouds.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dcdd029eb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dcdd029eb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combine these two components </a:t>
            </a:r>
            <a:r>
              <a:rPr lang="en-GB">
                <a:solidFill>
                  <a:schemeClr val="dk1"/>
                </a:solidFill>
              </a:rPr>
              <a:t>within an end-to-end convolutional architecture </a:t>
            </a:r>
            <a:r>
              <a:rPr lang="en-GB"/>
              <a:t>to solve the protein fingerprinting problem.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achieve state-of-the-art results with a model that is lightweight, fully differentiable and orders of magnitude faster than pre-existing approaches.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work is opening the door to de novo protein design with geometric deep learning.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Going further, we believe that it will be of interest to the wider CVPR community as an example of a point net architecture that is both scalable and tailored to the needs of a fundamental application in biology.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d5ef4daf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d5ef4daf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Proteins are macromolecules which are essential to all living </a:t>
            </a:r>
            <a:r>
              <a:rPr lang="en-GB"/>
              <a:t>organisms. They </a:t>
            </a:r>
            <a:r>
              <a:rPr lang="en-GB"/>
              <a:t>perform most functional tasks within cells such as reaction catalysis, signalling, sensing and defence against pathogens.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cdd029e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cdd029e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Each protein is composed of a sequence of amino acids. This sequence defines the 3D structure of the protein, which in turn defines the functional tasks that the protein can perform.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cdd029eb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dcdd029eb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</a:t>
            </a:r>
            <a:r>
              <a:rPr lang="en-GB"/>
              <a:t>tructural protein science faces several fundamental challenges.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One is the classical problem of protein folding; that is to determine what structure a particular protein sequence is going to take in 3D space.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Over the last few years, this is a question where machine learning methods such as AlphaFold have shown great promise in.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But crucially, knowing this 3D structure only gets you so far.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d7f9a967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d7f9a967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To most biologists, a more interesting question is: "what is the function of this protein ?"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In other words, can we describe the sequence of interactions that a protein is going to have with other molecules and within itself?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In order to decode this chain of events, we first need a way to predict individual interactions.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This</a:t>
            </a:r>
            <a:r>
              <a:rPr lang="en-GB"/>
              <a:t> brings us to the challenge of molecular docking, which is to figure out how a protein or a smaller molecule interacts with a target protein in 3D space.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d5ef4daf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d5ef4daf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To tackle this problem, we focus on the external surface of the proteins.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That is, the parts of our 3D structures which are </a:t>
            </a:r>
            <a:r>
              <a:rPr lang="en-GB"/>
              <a:t>accessible</a:t>
            </a:r>
            <a:r>
              <a:rPr lang="en-GB"/>
              <a:t> by other molecules.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d7f9a967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d7f9a967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</a:t>
            </a:r>
            <a:r>
              <a:rPr lang="en-GB"/>
              <a:t>ur hypothesis is that the protein surface can be described using molecular fingerprints.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Chemical and geometric interaction patterns, which are presented to other molecules and welcome binding interactions.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We attempt to learn these fingerprints from large scale datasets, treating the problem as a 3D segmentation task on complex protein surfaces.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cdd029eb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dcdd029eb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</a:t>
            </a:r>
            <a:r>
              <a:rPr lang="en-GB">
                <a:solidFill>
                  <a:schemeClr val="dk1"/>
                </a:solidFill>
              </a:rPr>
              <a:t>o tackle such a surface segmentation problem, </a:t>
            </a:r>
            <a:r>
              <a:rPr lang="en-GB"/>
              <a:t>we rely</a:t>
            </a:r>
            <a:r>
              <a:rPr lang="en-GB"/>
              <a:t> on geometric neural networks that take a protein as input, and return a suitable heatmap for docking areas.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main point of our paper is to present an efficient convolutional architecture that is well suited to this problem.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Compared with the state-of-the-art architecture MaSIF, which deals with geodesic surface patches, our method dMaSIF works directly with oriented point clouds.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alleviates the need for patch-based pre-computations and accelerates runtimes by several orders of magnitude.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get significant speed-ups without compromising on the expressivity of the model.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cdd029eb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cdd029eb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Our approach relies on two fundamental contributions.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First, we introduce a fast sampling layer for protein surfaces.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Starting from the raw xyz coordinates of the atoms that make up a protein, we use a fast metaball method to sample protein surfaces with 5 to 20 thousand points.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0" Type="http://schemas.openxmlformats.org/officeDocument/2006/relationships/image" Target="../media/image16.png"/><Relationship Id="rId9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19.png"/><Relationship Id="rId8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5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850" y="1619250"/>
            <a:ext cx="2428875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4332300" y="0"/>
            <a:ext cx="48117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4628850" y="1424000"/>
            <a:ext cx="4218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lt1"/>
                </a:solidFill>
              </a:rPr>
              <a:t>Fast end-to-end learning on protein surfaces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4628850" y="2917700"/>
            <a:ext cx="4218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lt1"/>
                </a:solidFill>
              </a:rPr>
              <a:t>Freyr Sverrisson*, Jean Feydy*, Bruno E. Correia, Michael M. Bronstein</a:t>
            </a:r>
            <a:endParaRPr b="1"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Quasi-geodesic convolution layer</a:t>
            </a:r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7100" y="1020737"/>
            <a:ext cx="2257650" cy="310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 rotWithShape="1">
          <a:blip r:embed="rId4">
            <a:alphaModFix/>
          </a:blip>
          <a:srcRect b="7629" l="0" r="54900" t="0"/>
          <a:stretch/>
        </p:blipFill>
        <p:spPr>
          <a:xfrm>
            <a:off x="1600050" y="1020713"/>
            <a:ext cx="2417787" cy="3102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/>
          <p:nvPr/>
        </p:nvSpPr>
        <p:spPr>
          <a:xfrm>
            <a:off x="704800" y="4194300"/>
            <a:ext cx="355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Approximating the geodesic distance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with oriented point clouds.</a:t>
            </a:r>
            <a:endParaRPr/>
          </a:p>
        </p:txBody>
      </p:sp>
      <p:sp>
        <p:nvSpPr>
          <p:cNvPr id="166" name="Google Shape;166;p22"/>
          <p:cNvSpPr txBox="1"/>
          <p:nvPr/>
        </p:nvSpPr>
        <p:spPr>
          <a:xfrm>
            <a:off x="4625850" y="4194300"/>
            <a:ext cx="3875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Quasi-geodesic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convolution filters.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State-of-the-art performance with a significant speed-up</a:t>
            </a:r>
            <a:endParaRPr/>
          </a:p>
        </p:txBody>
      </p:sp>
      <p:pic>
        <p:nvPicPr>
          <p:cNvPr id="172" name="Google Shape;17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01" y="973724"/>
            <a:ext cx="1046269" cy="138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0754" y="973723"/>
            <a:ext cx="1044885" cy="138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6202" y="973721"/>
            <a:ext cx="1044885" cy="138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4079" y="973715"/>
            <a:ext cx="1729025" cy="138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98543" y="973729"/>
            <a:ext cx="1046269" cy="138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0887" y="973728"/>
            <a:ext cx="1033668" cy="138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 rotWithShape="1">
          <a:blip r:embed="rId9">
            <a:alphaModFix/>
          </a:blip>
          <a:srcRect b="0" l="0" r="24454" t="0"/>
          <a:stretch/>
        </p:blipFill>
        <p:spPr>
          <a:xfrm>
            <a:off x="3148450" y="3028900"/>
            <a:ext cx="2648235" cy="19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10">
            <a:alphaModFix/>
          </a:blip>
          <a:srcRect b="0" l="5517" r="0" t="0"/>
          <a:stretch/>
        </p:blipFill>
        <p:spPr>
          <a:xfrm>
            <a:off x="5756700" y="3089500"/>
            <a:ext cx="3331124" cy="1973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3"/>
          <p:cNvCxnSpPr/>
          <p:nvPr/>
        </p:nvCxnSpPr>
        <p:spPr>
          <a:xfrm>
            <a:off x="3703363" y="1677450"/>
            <a:ext cx="356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81" name="Google Shape;181;p23"/>
          <p:cNvSpPr txBox="1"/>
          <p:nvPr/>
        </p:nvSpPr>
        <p:spPr>
          <a:xfrm>
            <a:off x="5397750" y="1438938"/>
            <a:ext cx="333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202124"/>
                </a:solidFill>
                <a:highlight>
                  <a:srgbClr val="FFFFFF"/>
                </a:highlight>
              </a:rPr>
              <a:t>≈</a:t>
            </a:r>
            <a:endParaRPr sz="2100"/>
          </a:p>
        </p:txBody>
      </p:sp>
      <p:sp>
        <p:nvSpPr>
          <p:cNvPr id="182" name="Google Shape;182;p23"/>
          <p:cNvSpPr txBox="1"/>
          <p:nvPr/>
        </p:nvSpPr>
        <p:spPr>
          <a:xfrm>
            <a:off x="427475" y="2362000"/>
            <a:ext cx="3213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Chemical and geometric </a:t>
            </a:r>
            <a:r>
              <a:rPr b="1" lang="en-GB" sz="1200"/>
              <a:t>input features</a:t>
            </a:r>
            <a:r>
              <a:rPr lang="en-GB" sz="1200"/>
              <a:t>,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computed from the raw </a:t>
            </a:r>
            <a:r>
              <a:rPr b="1" lang="en-GB" sz="1200"/>
              <a:t>atom</a:t>
            </a:r>
            <a:r>
              <a:rPr lang="en-GB" sz="1200"/>
              <a:t> point clouds.</a:t>
            </a:r>
            <a:endParaRPr sz="1200"/>
          </a:p>
        </p:txBody>
      </p:sp>
      <p:sp>
        <p:nvSpPr>
          <p:cNvPr id="183" name="Google Shape;183;p23"/>
          <p:cNvSpPr txBox="1"/>
          <p:nvPr/>
        </p:nvSpPr>
        <p:spPr>
          <a:xfrm>
            <a:off x="4189250" y="2387100"/>
            <a:ext cx="99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Prediction</a:t>
            </a:r>
            <a:r>
              <a:rPr lang="en-GB" sz="1200"/>
              <a:t>.</a:t>
            </a:r>
            <a:endParaRPr sz="1000"/>
          </a:p>
        </p:txBody>
      </p:sp>
      <p:sp>
        <p:nvSpPr>
          <p:cNvPr id="184" name="Google Shape;184;p23"/>
          <p:cNvSpPr txBox="1"/>
          <p:nvPr/>
        </p:nvSpPr>
        <p:spPr>
          <a:xfrm>
            <a:off x="5731350" y="2387100"/>
            <a:ext cx="333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Ground truth</a:t>
            </a:r>
            <a:r>
              <a:rPr lang="en-GB" sz="1200"/>
              <a:t> interface and protein docking.</a:t>
            </a:r>
            <a:endParaRPr sz="1000"/>
          </a:p>
        </p:txBody>
      </p:sp>
      <p:sp>
        <p:nvSpPr>
          <p:cNvPr id="185" name="Google Shape;185;p23"/>
          <p:cNvSpPr txBox="1"/>
          <p:nvPr/>
        </p:nvSpPr>
        <p:spPr>
          <a:xfrm>
            <a:off x="262175" y="3089500"/>
            <a:ext cx="2894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Compared with mesh neural nets,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PointNet++ and DGCNN: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No pre-processing.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x10 </a:t>
            </a:r>
            <a:r>
              <a:rPr b="1" lang="en-GB"/>
              <a:t>speed-up</a:t>
            </a:r>
            <a:r>
              <a:rPr lang="en-GB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x10 more </a:t>
            </a:r>
            <a:r>
              <a:rPr b="1" lang="en-GB"/>
              <a:t>memory-efficient</a:t>
            </a:r>
            <a:r>
              <a:rPr lang="en-GB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</a:t>
            </a:r>
            <a:r>
              <a:rPr b="1" lang="en-GB"/>
              <a:t>SOTA</a:t>
            </a:r>
            <a:r>
              <a:rPr lang="en-GB"/>
              <a:t> accuracy.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13C3A"/>
                </a:solidFill>
              </a:rPr>
              <a:t>Proteins serve many important roles</a:t>
            </a:r>
            <a:endParaRPr b="1">
              <a:solidFill>
                <a:srgbClr val="413C3A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398475" y="2089475"/>
            <a:ext cx="3354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●"/>
            </a:pPr>
            <a:r>
              <a:rPr lang="en-GB" sz="1600">
                <a:solidFill>
                  <a:srgbClr val="413C3A"/>
                </a:solidFill>
              </a:rPr>
              <a:t>Reaction catalysis</a:t>
            </a:r>
            <a:endParaRPr sz="1600">
              <a:solidFill>
                <a:srgbClr val="413C3A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20724" r="20730" t="0"/>
          <a:stretch/>
        </p:blipFill>
        <p:spPr>
          <a:xfrm>
            <a:off x="4051325" y="739750"/>
            <a:ext cx="4144097" cy="414402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98475" y="2470475"/>
            <a:ext cx="3354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●"/>
            </a:pPr>
            <a:r>
              <a:rPr lang="en-GB" sz="1600">
                <a:solidFill>
                  <a:srgbClr val="413C3A"/>
                </a:solidFill>
              </a:rPr>
              <a:t>Signalling and sensing</a:t>
            </a:r>
            <a:endParaRPr sz="1600">
              <a:solidFill>
                <a:srgbClr val="413C3A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b="0" l="20724" r="20730" t="0"/>
          <a:stretch/>
        </p:blipFill>
        <p:spPr>
          <a:xfrm>
            <a:off x="3868425" y="583287"/>
            <a:ext cx="4631798" cy="463177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383175" y="2857350"/>
            <a:ext cx="3354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●"/>
            </a:pPr>
            <a:r>
              <a:rPr lang="en-GB" sz="1600">
                <a:solidFill>
                  <a:srgbClr val="413C3A"/>
                </a:solidFill>
              </a:rPr>
              <a:t>Defense against pathogens</a:t>
            </a:r>
            <a:endParaRPr sz="1600">
              <a:solidFill>
                <a:srgbClr val="413C3A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5">
            <a:alphaModFix/>
          </a:blip>
          <a:srcRect b="0" l="20853" r="20847" t="0"/>
          <a:stretch/>
        </p:blipFill>
        <p:spPr>
          <a:xfrm>
            <a:off x="3985913" y="292625"/>
            <a:ext cx="4769229" cy="4789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oogle Shape;69;p14"/>
          <p:cNvGrpSpPr/>
          <p:nvPr/>
        </p:nvGrpSpPr>
        <p:grpSpPr>
          <a:xfrm rot="-5400000">
            <a:off x="-553575" y="3917400"/>
            <a:ext cx="1733400" cy="323100"/>
            <a:chOff x="311700" y="4756500"/>
            <a:chExt cx="1733400" cy="323100"/>
          </a:xfrm>
        </p:grpSpPr>
        <p:sp>
          <p:nvSpPr>
            <p:cNvPr id="70" name="Google Shape;70;p14"/>
            <p:cNvSpPr txBox="1"/>
            <p:nvPr/>
          </p:nvSpPr>
          <p:spPr>
            <a:xfrm>
              <a:off x="311700" y="4756500"/>
              <a:ext cx="1733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413C3A"/>
                  </a:solidFill>
                </a:rPr>
                <a:t>Speaker: Freyr Sverrisson</a:t>
              </a:r>
              <a:endParaRPr sz="900">
                <a:solidFill>
                  <a:srgbClr val="413C3A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311700" y="4893900"/>
              <a:ext cx="48300" cy="48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13C3A"/>
                </a:solidFill>
              </a:rPr>
              <a:t>Protein structure defines its function </a:t>
            </a:r>
            <a:endParaRPr>
              <a:solidFill>
                <a:srgbClr val="413C3A"/>
              </a:solidFill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b="0" l="0" r="76330" t="0"/>
          <a:stretch/>
        </p:blipFill>
        <p:spPr>
          <a:xfrm>
            <a:off x="985950" y="941525"/>
            <a:ext cx="1531500" cy="3709200"/>
          </a:xfrm>
          <a:prstGeom prst="trapezoid">
            <a:avLst>
              <a:gd fmla="val 25000" name="adj"/>
            </a:avLst>
          </a:prstGeom>
          <a:noFill/>
          <a:ln>
            <a:noFill/>
          </a:ln>
        </p:spPr>
      </p:pic>
      <p:sp>
        <p:nvSpPr>
          <p:cNvPr id="78" name="Google Shape;78;p15"/>
          <p:cNvSpPr/>
          <p:nvPr/>
        </p:nvSpPr>
        <p:spPr>
          <a:xfrm>
            <a:off x="1371100" y="1159875"/>
            <a:ext cx="355800" cy="355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825877" y="1270625"/>
            <a:ext cx="469542" cy="781050"/>
          </a:xfrm>
          <a:custGeom>
            <a:rect b="b" l="l" r="r" t="t"/>
            <a:pathLst>
              <a:path extrusionOk="0" h="31242" w="21829">
                <a:moveTo>
                  <a:pt x="112" y="31242"/>
                </a:moveTo>
                <a:cubicBezTo>
                  <a:pt x="112" y="25631"/>
                  <a:pt x="-334" y="19732"/>
                  <a:pt x="1636" y="14478"/>
                </a:cubicBezTo>
                <a:cubicBezTo>
                  <a:pt x="4544" y="6723"/>
                  <a:pt x="13547" y="0"/>
                  <a:pt x="21829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80" name="Google Shape;80;p15"/>
          <p:cNvSpPr txBox="1"/>
          <p:nvPr/>
        </p:nvSpPr>
        <p:spPr>
          <a:xfrm>
            <a:off x="259075" y="2023100"/>
            <a:ext cx="1057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13C3A"/>
                </a:solidFill>
              </a:rPr>
              <a:t>A single amino acid</a:t>
            </a:r>
            <a:endParaRPr>
              <a:solidFill>
                <a:srgbClr val="413C3A"/>
              </a:solidFill>
            </a:endParaRPr>
          </a:p>
        </p:txBody>
      </p:sp>
      <p:cxnSp>
        <p:nvCxnSpPr>
          <p:cNvPr id="81" name="Google Shape;81;p15"/>
          <p:cNvCxnSpPr/>
          <p:nvPr/>
        </p:nvCxnSpPr>
        <p:spPr>
          <a:xfrm>
            <a:off x="2326000" y="2585075"/>
            <a:ext cx="766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2" name="Google Shape;82;p15"/>
          <p:cNvPicPr preferRelativeResize="0"/>
          <p:nvPr/>
        </p:nvPicPr>
        <p:blipFill rotWithShape="1">
          <a:blip r:embed="rId4">
            <a:alphaModFix/>
          </a:blip>
          <a:srcRect b="0" l="57834" r="0" t="0"/>
          <a:stretch/>
        </p:blipFill>
        <p:spPr>
          <a:xfrm>
            <a:off x="3160225" y="1053350"/>
            <a:ext cx="2646050" cy="3597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5"/>
          <p:cNvCxnSpPr/>
          <p:nvPr/>
        </p:nvCxnSpPr>
        <p:spPr>
          <a:xfrm>
            <a:off x="5876925" y="2585075"/>
            <a:ext cx="834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4" name="Google Shape;84;p15"/>
          <p:cNvSpPr txBox="1"/>
          <p:nvPr/>
        </p:nvSpPr>
        <p:spPr>
          <a:xfrm>
            <a:off x="7026075" y="2315675"/>
            <a:ext cx="1752000" cy="53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413C3A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rgbClr val="413C3A"/>
                </a:solidFill>
              </a:rPr>
              <a:t>FUNCTION</a:t>
            </a:r>
            <a:endParaRPr b="1" sz="2300">
              <a:solidFill>
                <a:srgbClr val="413C3A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1374100" y="4612825"/>
            <a:ext cx="1219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413C3A"/>
                </a:solidFill>
              </a:rPr>
              <a:t>Sequence</a:t>
            </a:r>
            <a:endParaRPr sz="1500">
              <a:solidFill>
                <a:srgbClr val="413C3A"/>
              </a:solidFill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3873500" y="4612825"/>
            <a:ext cx="1219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413C3A"/>
                </a:solidFill>
              </a:rPr>
              <a:t>Structure</a:t>
            </a:r>
            <a:endParaRPr sz="1500">
              <a:solidFill>
                <a:srgbClr val="413C3A"/>
              </a:solidFill>
            </a:endParaRPr>
          </a:p>
        </p:txBody>
      </p:sp>
      <p:grpSp>
        <p:nvGrpSpPr>
          <p:cNvPr id="87" name="Google Shape;87;p15"/>
          <p:cNvGrpSpPr/>
          <p:nvPr/>
        </p:nvGrpSpPr>
        <p:grpSpPr>
          <a:xfrm rot="-5400000">
            <a:off x="-553575" y="3917400"/>
            <a:ext cx="1733400" cy="323100"/>
            <a:chOff x="311700" y="4756500"/>
            <a:chExt cx="1733400" cy="323100"/>
          </a:xfrm>
        </p:grpSpPr>
        <p:sp>
          <p:nvSpPr>
            <p:cNvPr id="88" name="Google Shape;88;p15"/>
            <p:cNvSpPr txBox="1"/>
            <p:nvPr/>
          </p:nvSpPr>
          <p:spPr>
            <a:xfrm>
              <a:off x="311700" y="4756500"/>
              <a:ext cx="1733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413C3A"/>
                  </a:solidFill>
                </a:rPr>
                <a:t>Speaker: Freyr Sverrisson</a:t>
              </a:r>
              <a:endParaRPr sz="900">
                <a:solidFill>
                  <a:srgbClr val="413C3A"/>
                </a:solidFill>
              </a:endParaRPr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11700" y="4893900"/>
              <a:ext cx="48300" cy="48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Problems in protein science</a:t>
            </a: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 rotWithShape="1">
          <a:blip r:embed="rId3">
            <a:alphaModFix/>
          </a:blip>
          <a:srcRect b="0" l="0" r="76330" t="0"/>
          <a:stretch/>
        </p:blipFill>
        <p:spPr>
          <a:xfrm>
            <a:off x="1704638" y="900875"/>
            <a:ext cx="1531500" cy="3709200"/>
          </a:xfrm>
          <a:prstGeom prst="trapezoid">
            <a:avLst>
              <a:gd fmla="val 25000" name="adj"/>
            </a:avLst>
          </a:prstGeom>
          <a:noFill/>
          <a:ln>
            <a:noFill/>
          </a:ln>
        </p:spPr>
      </p:pic>
      <p:cxnSp>
        <p:nvCxnSpPr>
          <p:cNvPr id="96" name="Google Shape;96;p16"/>
          <p:cNvCxnSpPr/>
          <p:nvPr/>
        </p:nvCxnSpPr>
        <p:spPr>
          <a:xfrm>
            <a:off x="3224275" y="2773025"/>
            <a:ext cx="1196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97" name="Google Shape;97;p16"/>
          <p:cNvPicPr preferRelativeResize="0"/>
          <p:nvPr/>
        </p:nvPicPr>
        <p:blipFill rotWithShape="1">
          <a:blip r:embed="rId4">
            <a:alphaModFix/>
          </a:blip>
          <a:srcRect b="0" l="57834" r="0" t="0"/>
          <a:stretch/>
        </p:blipFill>
        <p:spPr>
          <a:xfrm>
            <a:off x="4640912" y="1012700"/>
            <a:ext cx="2646050" cy="35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2092788" y="4572175"/>
            <a:ext cx="1219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413C3A"/>
                </a:solidFill>
              </a:rPr>
              <a:t>Sequence</a:t>
            </a:r>
            <a:endParaRPr sz="1500">
              <a:solidFill>
                <a:srgbClr val="413C3A"/>
              </a:solidFill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5354188" y="4572175"/>
            <a:ext cx="1219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413C3A"/>
                </a:solidFill>
              </a:rPr>
              <a:t>Structure</a:t>
            </a:r>
            <a:endParaRPr sz="1500">
              <a:solidFill>
                <a:srgbClr val="413C3A"/>
              </a:solidFill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3085825" y="1913825"/>
            <a:ext cx="147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13C3A"/>
                </a:solidFill>
              </a:rPr>
              <a:t>Structure prediction / </a:t>
            </a:r>
            <a:endParaRPr sz="1200">
              <a:solidFill>
                <a:srgbClr val="413C3A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13C3A"/>
                </a:solidFill>
              </a:rPr>
              <a:t>Protein Folding</a:t>
            </a:r>
            <a:endParaRPr sz="1200">
              <a:solidFill>
                <a:srgbClr val="413C3A"/>
              </a:solidFill>
            </a:endParaRPr>
          </a:p>
        </p:txBody>
      </p:sp>
      <p:grpSp>
        <p:nvGrpSpPr>
          <p:cNvPr id="101" name="Google Shape;101;p16"/>
          <p:cNvGrpSpPr/>
          <p:nvPr/>
        </p:nvGrpSpPr>
        <p:grpSpPr>
          <a:xfrm rot="-5400000">
            <a:off x="-553575" y="3917400"/>
            <a:ext cx="1733400" cy="323100"/>
            <a:chOff x="311700" y="4756500"/>
            <a:chExt cx="1733400" cy="323100"/>
          </a:xfrm>
        </p:grpSpPr>
        <p:sp>
          <p:nvSpPr>
            <p:cNvPr id="102" name="Google Shape;102;p16"/>
            <p:cNvSpPr txBox="1"/>
            <p:nvPr/>
          </p:nvSpPr>
          <p:spPr>
            <a:xfrm>
              <a:off x="311700" y="4756500"/>
              <a:ext cx="1733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413C3A"/>
                  </a:solidFill>
                </a:rPr>
                <a:t>Speaker: Freyr Sverrisson</a:t>
              </a:r>
              <a:endParaRPr sz="900">
                <a:solidFill>
                  <a:srgbClr val="413C3A"/>
                </a:solidFill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311700" y="4893900"/>
              <a:ext cx="48300" cy="48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Problems in protein science</a:t>
            </a:r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 b="10678" l="9417" r="14513" t="7307"/>
          <a:stretch/>
        </p:blipFill>
        <p:spPr>
          <a:xfrm rot="1730548">
            <a:off x="213146" y="749439"/>
            <a:ext cx="4129057" cy="260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848748">
            <a:off x="-258481" y="2196417"/>
            <a:ext cx="5348611" cy="31313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/>
          <p:nvPr/>
        </p:nvSpPr>
        <p:spPr>
          <a:xfrm rot="-202270">
            <a:off x="4545940" y="2442580"/>
            <a:ext cx="1290860" cy="691177"/>
          </a:xfrm>
          <a:custGeom>
            <a:rect b="b" l="l" r="r" t="t"/>
            <a:pathLst>
              <a:path extrusionOk="0" h="27649" w="51638">
                <a:moveTo>
                  <a:pt x="0" y="0"/>
                </a:moveTo>
                <a:cubicBezTo>
                  <a:pt x="4066" y="3660"/>
                  <a:pt x="15790" y="17349"/>
                  <a:pt x="24396" y="21957"/>
                </a:cubicBezTo>
                <a:cubicBezTo>
                  <a:pt x="33002" y="26565"/>
                  <a:pt x="47098" y="26700"/>
                  <a:pt x="51638" y="27649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  <p:pic>
        <p:nvPicPr>
          <p:cNvPr id="112" name="Google Shape;112;p17"/>
          <p:cNvPicPr preferRelativeResize="0"/>
          <p:nvPr/>
        </p:nvPicPr>
        <p:blipFill rotWithShape="1">
          <a:blip r:embed="rId5">
            <a:alphaModFix/>
          </a:blip>
          <a:srcRect b="7667" l="9239" r="0" t="18531"/>
          <a:stretch/>
        </p:blipFill>
        <p:spPr>
          <a:xfrm>
            <a:off x="4875150" y="2405225"/>
            <a:ext cx="5017498" cy="23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/>
          <p:nvPr/>
        </p:nvSpPr>
        <p:spPr>
          <a:xfrm>
            <a:off x="3372750" y="4285575"/>
            <a:ext cx="3994850" cy="607500"/>
          </a:xfrm>
          <a:custGeom>
            <a:rect b="b" l="l" r="r" t="t"/>
            <a:pathLst>
              <a:path extrusionOk="0" h="24300" w="159794">
                <a:moveTo>
                  <a:pt x="0" y="0"/>
                </a:moveTo>
                <a:cubicBezTo>
                  <a:pt x="15519" y="3998"/>
                  <a:pt x="66480" y="21888"/>
                  <a:pt x="93112" y="23989"/>
                </a:cubicBezTo>
                <a:cubicBezTo>
                  <a:pt x="119744" y="26090"/>
                  <a:pt x="148680" y="14502"/>
                  <a:pt x="159794" y="12605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14" name="Google Shape;114;p17"/>
          <p:cNvSpPr txBox="1"/>
          <p:nvPr/>
        </p:nvSpPr>
        <p:spPr>
          <a:xfrm>
            <a:off x="5647425" y="1852400"/>
            <a:ext cx="181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13C3A"/>
                </a:solidFill>
              </a:rPr>
              <a:t>Molecular Docking</a:t>
            </a:r>
            <a:endParaRPr>
              <a:solidFill>
                <a:srgbClr val="413C3A"/>
              </a:solidFill>
            </a:endParaRPr>
          </a:p>
        </p:txBody>
      </p:sp>
      <p:grpSp>
        <p:nvGrpSpPr>
          <p:cNvPr id="115" name="Google Shape;115;p17"/>
          <p:cNvGrpSpPr/>
          <p:nvPr/>
        </p:nvGrpSpPr>
        <p:grpSpPr>
          <a:xfrm rot="-5400000">
            <a:off x="-553575" y="3917400"/>
            <a:ext cx="1733400" cy="323100"/>
            <a:chOff x="311700" y="4756500"/>
            <a:chExt cx="1733400" cy="323100"/>
          </a:xfrm>
        </p:grpSpPr>
        <p:sp>
          <p:nvSpPr>
            <p:cNvPr id="116" name="Google Shape;116;p17"/>
            <p:cNvSpPr txBox="1"/>
            <p:nvPr/>
          </p:nvSpPr>
          <p:spPr>
            <a:xfrm>
              <a:off x="311700" y="4756500"/>
              <a:ext cx="1733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413C3A"/>
                  </a:solidFill>
                </a:rPr>
                <a:t>Speaker: Freyr Sverrisson</a:t>
              </a:r>
              <a:endParaRPr sz="900">
                <a:solidFill>
                  <a:srgbClr val="413C3A"/>
                </a:solidFill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311700" y="4893900"/>
              <a:ext cx="48300" cy="48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/>
          <p:cNvPicPr preferRelativeResize="0"/>
          <p:nvPr/>
        </p:nvPicPr>
        <p:blipFill rotWithShape="1">
          <a:blip r:embed="rId3">
            <a:alphaModFix/>
          </a:blip>
          <a:srcRect b="0" l="29231" r="22363" t="0"/>
          <a:stretch/>
        </p:blipFill>
        <p:spPr>
          <a:xfrm>
            <a:off x="4080500" y="247617"/>
            <a:ext cx="3962399" cy="4792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 rotWithShape="1">
          <a:blip r:embed="rId4">
            <a:alphaModFix/>
          </a:blip>
          <a:srcRect b="0" l="30096" r="23502" t="0"/>
          <a:stretch/>
        </p:blipFill>
        <p:spPr>
          <a:xfrm>
            <a:off x="4080502" y="144200"/>
            <a:ext cx="3962399" cy="4999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Protein Surface</a:t>
            </a:r>
            <a:endParaRPr/>
          </a:p>
        </p:txBody>
      </p:sp>
      <p:sp>
        <p:nvSpPr>
          <p:cNvPr id="125" name="Google Shape;125;p18"/>
          <p:cNvSpPr txBox="1"/>
          <p:nvPr/>
        </p:nvSpPr>
        <p:spPr>
          <a:xfrm>
            <a:off x="349800" y="1685850"/>
            <a:ext cx="3354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●"/>
            </a:pPr>
            <a:r>
              <a:rPr lang="en-GB" sz="1600">
                <a:solidFill>
                  <a:srgbClr val="413C3A"/>
                </a:solidFill>
              </a:rPr>
              <a:t>Defined as the parts </a:t>
            </a:r>
            <a:r>
              <a:rPr lang="en-GB" sz="1600">
                <a:solidFill>
                  <a:srgbClr val="413C3A"/>
                </a:solidFill>
              </a:rPr>
              <a:t>accessible</a:t>
            </a:r>
            <a:r>
              <a:rPr lang="en-GB" sz="1600">
                <a:solidFill>
                  <a:srgbClr val="413C3A"/>
                </a:solidFill>
              </a:rPr>
              <a:t> by the solvent around</a:t>
            </a:r>
            <a:endParaRPr sz="1600">
              <a:solidFill>
                <a:srgbClr val="413C3A"/>
              </a:solidFill>
            </a:endParaRPr>
          </a:p>
        </p:txBody>
      </p:sp>
      <p:grpSp>
        <p:nvGrpSpPr>
          <p:cNvPr id="126" name="Google Shape;126;p18"/>
          <p:cNvGrpSpPr/>
          <p:nvPr/>
        </p:nvGrpSpPr>
        <p:grpSpPr>
          <a:xfrm rot="-5400000">
            <a:off x="-553575" y="3917400"/>
            <a:ext cx="1733400" cy="323100"/>
            <a:chOff x="311700" y="4756500"/>
            <a:chExt cx="1733400" cy="323100"/>
          </a:xfrm>
        </p:grpSpPr>
        <p:sp>
          <p:nvSpPr>
            <p:cNvPr id="127" name="Google Shape;127;p18"/>
            <p:cNvSpPr txBox="1"/>
            <p:nvPr/>
          </p:nvSpPr>
          <p:spPr>
            <a:xfrm>
              <a:off x="311700" y="4756500"/>
              <a:ext cx="1733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413C3A"/>
                  </a:solidFill>
                </a:rPr>
                <a:t>Speaker: Freyr Sverrisson</a:t>
              </a:r>
              <a:endParaRPr sz="900">
                <a:solidFill>
                  <a:srgbClr val="413C3A"/>
                </a:solidFill>
              </a:endParaRPr>
            </a:p>
          </p:txBody>
        </p:sp>
        <p:sp>
          <p:nvSpPr>
            <p:cNvPr id="128" name="Google Shape;128;p18"/>
            <p:cNvSpPr/>
            <p:nvPr/>
          </p:nvSpPr>
          <p:spPr>
            <a:xfrm>
              <a:off x="311700" y="4893900"/>
              <a:ext cx="48300" cy="48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Protein Surface</a:t>
            </a:r>
            <a:endParaRPr/>
          </a:p>
        </p:txBody>
      </p:sp>
      <p:grpSp>
        <p:nvGrpSpPr>
          <p:cNvPr id="134" name="Google Shape;134;p19"/>
          <p:cNvGrpSpPr/>
          <p:nvPr/>
        </p:nvGrpSpPr>
        <p:grpSpPr>
          <a:xfrm rot="-5400000">
            <a:off x="-553575" y="3917400"/>
            <a:ext cx="1733400" cy="323100"/>
            <a:chOff x="311700" y="4756500"/>
            <a:chExt cx="1733400" cy="323100"/>
          </a:xfrm>
        </p:grpSpPr>
        <p:sp>
          <p:nvSpPr>
            <p:cNvPr id="135" name="Google Shape;135;p19"/>
            <p:cNvSpPr txBox="1"/>
            <p:nvPr/>
          </p:nvSpPr>
          <p:spPr>
            <a:xfrm>
              <a:off x="311700" y="4756500"/>
              <a:ext cx="1733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413C3A"/>
                  </a:solidFill>
                </a:rPr>
                <a:t>Speaker: Freyr Sverrisson</a:t>
              </a:r>
              <a:endParaRPr sz="900">
                <a:solidFill>
                  <a:srgbClr val="413C3A"/>
                </a:solidFill>
              </a:endParaRPr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311700" y="4893900"/>
              <a:ext cx="48300" cy="48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" name="Google Shape;137;p19"/>
          <p:cNvSpPr txBox="1"/>
          <p:nvPr/>
        </p:nvSpPr>
        <p:spPr>
          <a:xfrm>
            <a:off x="349800" y="1685850"/>
            <a:ext cx="3354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●"/>
            </a:pPr>
            <a:r>
              <a:rPr lang="en-GB" sz="1600">
                <a:solidFill>
                  <a:srgbClr val="413C3A"/>
                </a:solidFill>
              </a:rPr>
              <a:t>Defined as the parts accessible by the solvent around</a:t>
            </a:r>
            <a:endParaRPr sz="1600">
              <a:solidFill>
                <a:srgbClr val="413C3A"/>
              </a:solidFill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311700" y="2515417"/>
            <a:ext cx="3024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●"/>
            </a:pPr>
            <a:r>
              <a:rPr lang="en-GB" sz="1600">
                <a:solidFill>
                  <a:srgbClr val="413C3A"/>
                </a:solidFill>
              </a:rPr>
              <a:t>Presents geometric and chemical interaction patterns</a:t>
            </a:r>
            <a:endParaRPr sz="1600">
              <a:solidFill>
                <a:srgbClr val="413C3A"/>
              </a:solidFill>
            </a:endParaRPr>
          </a:p>
        </p:txBody>
      </p:sp>
      <p:grpSp>
        <p:nvGrpSpPr>
          <p:cNvPr id="139" name="Google Shape;139;p19"/>
          <p:cNvGrpSpPr/>
          <p:nvPr/>
        </p:nvGrpSpPr>
        <p:grpSpPr>
          <a:xfrm>
            <a:off x="3336300" y="1530850"/>
            <a:ext cx="5496000" cy="1964300"/>
            <a:chOff x="3336300" y="1530850"/>
            <a:chExt cx="5496000" cy="1964300"/>
          </a:xfrm>
        </p:grpSpPr>
        <p:pic>
          <p:nvPicPr>
            <p:cNvPr id="140" name="Google Shape;140;p19"/>
            <p:cNvPicPr preferRelativeResize="0"/>
            <p:nvPr/>
          </p:nvPicPr>
          <p:blipFill rotWithShape="1">
            <a:blip r:embed="rId3">
              <a:alphaModFix/>
            </a:blip>
            <a:srcRect b="78066" l="7024" r="31516" t="3546"/>
            <a:stretch/>
          </p:blipFill>
          <p:spPr>
            <a:xfrm>
              <a:off x="3336300" y="1685850"/>
              <a:ext cx="5496000" cy="1809300"/>
            </a:xfrm>
            <a:prstGeom prst="snip2SameRect">
              <a:avLst>
                <a:gd fmla="val 13310" name="adj1"/>
                <a:gd fmla="val 0" name="adj2"/>
              </a:avLst>
            </a:prstGeom>
            <a:noFill/>
            <a:ln>
              <a:noFill/>
            </a:ln>
          </p:spPr>
        </p:pic>
        <p:sp>
          <p:nvSpPr>
            <p:cNvPr id="141" name="Google Shape;141;p19"/>
            <p:cNvSpPr/>
            <p:nvPr/>
          </p:nvSpPr>
          <p:spPr>
            <a:xfrm>
              <a:off x="3427650" y="1530850"/>
              <a:ext cx="406500" cy="355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" name="Google Shape;142;p19"/>
          <p:cNvSpPr txBox="1"/>
          <p:nvPr/>
        </p:nvSpPr>
        <p:spPr>
          <a:xfrm>
            <a:off x="349800" y="3344983"/>
            <a:ext cx="3024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●"/>
            </a:pPr>
            <a:r>
              <a:rPr lang="en-GB" sz="1600">
                <a:solidFill>
                  <a:srgbClr val="413C3A"/>
                </a:solidFill>
              </a:rPr>
              <a:t>Patterns can be learned from large datasets</a:t>
            </a:r>
            <a:endParaRPr sz="1600">
              <a:solidFill>
                <a:srgbClr val="413C3A"/>
              </a:solidFill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311700" y="3928250"/>
            <a:ext cx="3024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●"/>
            </a:pPr>
            <a:r>
              <a:rPr lang="en-GB" sz="1600">
                <a:solidFill>
                  <a:srgbClr val="413C3A"/>
                </a:solidFill>
              </a:rPr>
              <a:t>Function prediction as 3D segmentation</a:t>
            </a:r>
            <a:endParaRPr sz="1600">
              <a:solidFill>
                <a:srgbClr val="413C3A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Comparison with previous method (mesh vs point cloud)</a:t>
            </a:r>
            <a:endParaRPr/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50" y="1336124"/>
            <a:ext cx="8679900" cy="277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On-the-fly surface generation from raw atom coordinates</a:t>
            </a:r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050" y="1157100"/>
            <a:ext cx="4462950" cy="36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6300" y="1080900"/>
            <a:ext cx="2323975" cy="308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/>
          <p:nvPr/>
        </p:nvSpPr>
        <p:spPr>
          <a:xfrm>
            <a:off x="5695275" y="4303925"/>
            <a:ext cx="268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Protein surface,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sampled with 5k-20k points.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