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30275213" cy="4280376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3395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646697" algn="l" rtl="0" eaLnBrk="0" fontAlgn="base" hangingPunct="0">
      <a:spcBef>
        <a:spcPct val="0"/>
      </a:spcBef>
      <a:spcAft>
        <a:spcPct val="0"/>
      </a:spcAft>
      <a:defRPr sz="3395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1293394" algn="l" rtl="0" eaLnBrk="0" fontAlgn="base" hangingPunct="0">
      <a:spcBef>
        <a:spcPct val="0"/>
      </a:spcBef>
      <a:spcAft>
        <a:spcPct val="0"/>
      </a:spcAft>
      <a:defRPr sz="3395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940090" algn="l" rtl="0" eaLnBrk="0" fontAlgn="base" hangingPunct="0">
      <a:spcBef>
        <a:spcPct val="0"/>
      </a:spcBef>
      <a:spcAft>
        <a:spcPct val="0"/>
      </a:spcAft>
      <a:defRPr sz="3395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2586787" algn="l" rtl="0" eaLnBrk="0" fontAlgn="base" hangingPunct="0">
      <a:spcBef>
        <a:spcPct val="0"/>
      </a:spcBef>
      <a:spcAft>
        <a:spcPct val="0"/>
      </a:spcAft>
      <a:defRPr sz="3395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3233484" algn="l" defTabSz="646697" rtl="0" eaLnBrk="1" latinLnBrk="0" hangingPunct="1">
      <a:defRPr sz="3395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3880181" algn="l" defTabSz="646697" rtl="0" eaLnBrk="1" latinLnBrk="0" hangingPunct="1">
      <a:defRPr sz="3395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4526880" algn="l" defTabSz="646697" rtl="0" eaLnBrk="1" latinLnBrk="0" hangingPunct="1">
      <a:defRPr sz="3395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5173576" algn="l" defTabSz="646697" rtl="0" eaLnBrk="1" latinLnBrk="0" hangingPunct="1">
      <a:defRPr sz="3395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5350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T" initials="IMT" lastIdx="3" clrIdx="0"/>
  <p:cmAuthor id="1" name="Institut Mines-Télécom" initials="Note" lastIdx="3" clrIdx="1"/>
  <p:cmAuthor id="2" name="Pietro Gori" initials="PG" lastIdx="1" clrIdx="2">
    <p:extLst>
      <p:ext uri="{19B8F6BF-5375-455C-9EA6-DF929625EA0E}">
        <p15:presenceInfo xmlns:p15="http://schemas.microsoft.com/office/powerpoint/2012/main" userId="S::pietro.gori@telecom-paristech.fr::c144b786-7319-43c1-ba91-b18058e7fc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238"/>
    <a:srgbClr val="336B87"/>
    <a:srgbClr val="763626"/>
    <a:srgbClr val="F6EC20"/>
    <a:srgbClr val="F09222"/>
    <a:srgbClr val="561210"/>
    <a:srgbClr val="2A3132"/>
    <a:srgbClr val="A8B50A"/>
    <a:srgbClr val="BFCF3E"/>
    <a:srgbClr val="B4C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01" autoAdjust="0"/>
    <p:restoredTop sz="92566" autoAdjust="0"/>
  </p:normalViewPr>
  <p:slideViewPr>
    <p:cSldViewPr showGuides="1">
      <p:cViewPr>
        <p:scale>
          <a:sx n="44" d="100"/>
          <a:sy n="44" d="100"/>
        </p:scale>
        <p:origin x="288" y="-520"/>
      </p:cViewPr>
      <p:guideLst>
        <p:guide orient="horz" pos="5350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7738" y="685800"/>
            <a:ext cx="2422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9E8FE1-73A9-7F4B-8D4E-EC9CC0AF2E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16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98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646697" algn="l" rtl="0" eaLnBrk="0" fontAlgn="base" hangingPunct="0">
      <a:spcBef>
        <a:spcPct val="30000"/>
      </a:spcBef>
      <a:spcAft>
        <a:spcPct val="0"/>
      </a:spcAft>
      <a:defRPr sz="1698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1293394" algn="l" rtl="0" eaLnBrk="0" fontAlgn="base" hangingPunct="0">
      <a:spcBef>
        <a:spcPct val="30000"/>
      </a:spcBef>
      <a:spcAft>
        <a:spcPct val="0"/>
      </a:spcAft>
      <a:defRPr sz="1698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940090" algn="l" rtl="0" eaLnBrk="0" fontAlgn="base" hangingPunct="0">
      <a:spcBef>
        <a:spcPct val="30000"/>
      </a:spcBef>
      <a:spcAft>
        <a:spcPct val="0"/>
      </a:spcAft>
      <a:defRPr sz="1698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2586787" algn="l" rtl="0" eaLnBrk="0" fontAlgn="base" hangingPunct="0">
      <a:spcBef>
        <a:spcPct val="30000"/>
      </a:spcBef>
      <a:spcAft>
        <a:spcPct val="0"/>
      </a:spcAft>
      <a:defRPr sz="1698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3233484" algn="l" defTabSz="64669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6pPr>
    <a:lvl7pPr marL="3880181" algn="l" defTabSz="64669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7pPr>
    <a:lvl8pPr marL="4526880" algn="l" defTabSz="64669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8pPr>
    <a:lvl9pPr marL="5173576" algn="l" defTabSz="646697" rtl="0" eaLnBrk="1" latinLnBrk="0" hangingPunct="1">
      <a:defRPr sz="16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E8FE1-73A9-7F4B-8D4E-EC9CC0AF2E4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85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9807" y="13295969"/>
            <a:ext cx="25735600" cy="917695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841" y="24256409"/>
            <a:ext cx="21191536" cy="10936852"/>
          </a:xfrm>
        </p:spPr>
        <p:txBody>
          <a:bodyPr/>
          <a:lstStyle>
            <a:lvl1pPr marL="0" indent="0" algn="ctr">
              <a:buNone/>
              <a:defRPr/>
            </a:lvl1pPr>
            <a:lvl2pPr marL="639991" indent="0" algn="ctr">
              <a:buNone/>
              <a:defRPr/>
            </a:lvl2pPr>
            <a:lvl3pPr marL="1279980" indent="0" algn="ctr">
              <a:buNone/>
              <a:defRPr/>
            </a:lvl3pPr>
            <a:lvl4pPr marL="1919970" indent="0" algn="ctr">
              <a:buNone/>
              <a:defRPr/>
            </a:lvl4pPr>
            <a:lvl5pPr marL="2559961" indent="0" algn="ctr">
              <a:buNone/>
              <a:defRPr/>
            </a:lvl5pPr>
            <a:lvl6pPr marL="3199951" indent="0" algn="ctr">
              <a:buNone/>
              <a:defRPr/>
            </a:lvl6pPr>
            <a:lvl7pPr marL="3839940" indent="0" algn="ctr">
              <a:buNone/>
              <a:defRPr/>
            </a:lvl7pPr>
            <a:lvl8pPr marL="4479931" indent="0" algn="ctr">
              <a:buNone/>
              <a:defRPr/>
            </a:lvl8pPr>
            <a:lvl9pPr marL="5119921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8DBB-A609-6C4C-AE65-F4F039DD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83292-9D45-3B4D-A9BD-0054C93465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572063" y="0"/>
            <a:ext cx="6433344" cy="38047789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69809" y="0"/>
            <a:ext cx="19088627" cy="380477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0EEBC-1641-B149-8682-47F2A1D53B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8F6C-F8A5-F647-8AC7-5E73EDAF4A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199" y="27504910"/>
            <a:ext cx="25733374" cy="8502246"/>
          </a:xfrm>
        </p:spPr>
        <p:txBody>
          <a:bodyPr anchor="t"/>
          <a:lstStyle>
            <a:lvl1pPr algn="l">
              <a:defRPr sz="5599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2199" y="18141588"/>
            <a:ext cx="25733374" cy="9363323"/>
          </a:xfrm>
        </p:spPr>
        <p:txBody>
          <a:bodyPr anchor="b"/>
          <a:lstStyle>
            <a:lvl1pPr marL="0" indent="0">
              <a:buNone/>
              <a:defRPr sz="2799"/>
            </a:lvl1pPr>
            <a:lvl2pPr marL="639991" indent="0">
              <a:buNone/>
              <a:defRPr sz="2519"/>
            </a:lvl2pPr>
            <a:lvl3pPr marL="1279980" indent="0">
              <a:buNone/>
              <a:defRPr sz="2239"/>
            </a:lvl3pPr>
            <a:lvl4pPr marL="1919970" indent="0">
              <a:buNone/>
              <a:defRPr sz="1960"/>
            </a:lvl4pPr>
            <a:lvl5pPr marL="2559961" indent="0">
              <a:buNone/>
              <a:defRPr sz="1960"/>
            </a:lvl5pPr>
            <a:lvl6pPr marL="3199951" indent="0">
              <a:buNone/>
              <a:defRPr sz="1960"/>
            </a:lvl6pPr>
            <a:lvl7pPr marL="3839940" indent="0">
              <a:buNone/>
              <a:defRPr sz="1960"/>
            </a:lvl7pPr>
            <a:lvl8pPr marL="4479931" indent="0">
              <a:buNone/>
              <a:defRPr sz="1960"/>
            </a:lvl8pPr>
            <a:lvl9pPr marL="5119921" indent="0">
              <a:buNone/>
              <a:defRPr sz="196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2167-A23B-3C4D-A19D-25B8CB1D16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69807" y="12366476"/>
            <a:ext cx="12759873" cy="25681314"/>
          </a:xfrm>
        </p:spPr>
        <p:txBody>
          <a:bodyPr/>
          <a:lstStyle>
            <a:lvl1pPr>
              <a:defRPr sz="3919"/>
            </a:lvl1pPr>
            <a:lvl2pPr>
              <a:defRPr sz="3359"/>
            </a:lvl2pPr>
            <a:lvl3pPr>
              <a:defRPr sz="2799"/>
            </a:lvl3pPr>
            <a:lvl4pPr>
              <a:defRPr sz="2519"/>
            </a:lvl4pPr>
            <a:lvl5pPr>
              <a:defRPr sz="2519"/>
            </a:lvl5pPr>
            <a:lvl6pPr>
              <a:defRPr sz="2519"/>
            </a:lvl6pPr>
            <a:lvl7pPr>
              <a:defRPr sz="2519"/>
            </a:lvl7pPr>
            <a:lvl8pPr>
              <a:defRPr sz="2519"/>
            </a:lvl8pPr>
            <a:lvl9pPr>
              <a:defRPr sz="25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3309" y="12366476"/>
            <a:ext cx="12762098" cy="25681314"/>
          </a:xfrm>
        </p:spPr>
        <p:txBody>
          <a:bodyPr/>
          <a:lstStyle>
            <a:lvl1pPr>
              <a:defRPr sz="3919"/>
            </a:lvl1pPr>
            <a:lvl2pPr>
              <a:defRPr sz="3359"/>
            </a:lvl2pPr>
            <a:lvl3pPr>
              <a:defRPr sz="2799"/>
            </a:lvl3pPr>
            <a:lvl4pPr>
              <a:defRPr sz="2519"/>
            </a:lvl4pPr>
            <a:lvl5pPr>
              <a:defRPr sz="2519"/>
            </a:lvl5pPr>
            <a:lvl6pPr>
              <a:defRPr sz="2519"/>
            </a:lvl6pPr>
            <a:lvl7pPr>
              <a:defRPr sz="2519"/>
            </a:lvl7pPr>
            <a:lvl8pPr>
              <a:defRPr sz="2519"/>
            </a:lvl8pPr>
            <a:lvl9pPr>
              <a:defRPr sz="25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A99C8-7A69-4841-8334-964294B457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205" y="1715078"/>
            <a:ext cx="27248804" cy="713396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207" y="9580365"/>
            <a:ext cx="13376282" cy="3993979"/>
          </a:xfrm>
        </p:spPr>
        <p:txBody>
          <a:bodyPr anchor="b"/>
          <a:lstStyle>
            <a:lvl1pPr marL="0" indent="0">
              <a:buNone/>
              <a:defRPr sz="3359" b="1"/>
            </a:lvl1pPr>
            <a:lvl2pPr marL="639991" indent="0">
              <a:buNone/>
              <a:defRPr sz="2799" b="1"/>
            </a:lvl2pPr>
            <a:lvl3pPr marL="1279980" indent="0">
              <a:buNone/>
              <a:defRPr sz="2519" b="1"/>
            </a:lvl3pPr>
            <a:lvl4pPr marL="1919970" indent="0">
              <a:buNone/>
              <a:defRPr sz="2239" b="1"/>
            </a:lvl4pPr>
            <a:lvl5pPr marL="2559961" indent="0">
              <a:buNone/>
              <a:defRPr sz="2239" b="1"/>
            </a:lvl5pPr>
            <a:lvl6pPr marL="3199951" indent="0">
              <a:buNone/>
              <a:defRPr sz="2239" b="1"/>
            </a:lvl6pPr>
            <a:lvl7pPr marL="3839940" indent="0">
              <a:buNone/>
              <a:defRPr sz="2239" b="1"/>
            </a:lvl7pPr>
            <a:lvl8pPr marL="4479931" indent="0">
              <a:buNone/>
              <a:defRPr sz="2239" b="1"/>
            </a:lvl8pPr>
            <a:lvl9pPr marL="5119921" indent="0">
              <a:buNone/>
              <a:defRPr sz="223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207" y="13574343"/>
            <a:ext cx="13376282" cy="24662177"/>
          </a:xfrm>
        </p:spPr>
        <p:txBody>
          <a:bodyPr/>
          <a:lstStyle>
            <a:lvl1pPr>
              <a:defRPr sz="3359"/>
            </a:lvl1pPr>
            <a:lvl2pPr>
              <a:defRPr sz="2799"/>
            </a:lvl2pPr>
            <a:lvl3pPr>
              <a:defRPr sz="2519"/>
            </a:lvl3pPr>
            <a:lvl4pPr>
              <a:defRPr sz="2239"/>
            </a:lvl4pPr>
            <a:lvl5pPr>
              <a:defRPr sz="2239"/>
            </a:lvl5pPr>
            <a:lvl6pPr>
              <a:defRPr sz="2239"/>
            </a:lvl6pPr>
            <a:lvl7pPr>
              <a:defRPr sz="2239"/>
            </a:lvl7pPr>
            <a:lvl8pPr>
              <a:defRPr sz="2239"/>
            </a:lvl8pPr>
            <a:lvl9pPr>
              <a:defRPr sz="22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054" y="9580365"/>
            <a:ext cx="13382956" cy="3993979"/>
          </a:xfrm>
        </p:spPr>
        <p:txBody>
          <a:bodyPr anchor="b"/>
          <a:lstStyle>
            <a:lvl1pPr marL="0" indent="0">
              <a:buNone/>
              <a:defRPr sz="3359" b="1"/>
            </a:lvl1pPr>
            <a:lvl2pPr marL="639991" indent="0">
              <a:buNone/>
              <a:defRPr sz="2799" b="1"/>
            </a:lvl2pPr>
            <a:lvl3pPr marL="1279980" indent="0">
              <a:buNone/>
              <a:defRPr sz="2519" b="1"/>
            </a:lvl3pPr>
            <a:lvl4pPr marL="1919970" indent="0">
              <a:buNone/>
              <a:defRPr sz="2239" b="1"/>
            </a:lvl4pPr>
            <a:lvl5pPr marL="2559961" indent="0">
              <a:buNone/>
              <a:defRPr sz="2239" b="1"/>
            </a:lvl5pPr>
            <a:lvl6pPr marL="3199951" indent="0">
              <a:buNone/>
              <a:defRPr sz="2239" b="1"/>
            </a:lvl6pPr>
            <a:lvl7pPr marL="3839940" indent="0">
              <a:buNone/>
              <a:defRPr sz="2239" b="1"/>
            </a:lvl7pPr>
            <a:lvl8pPr marL="4479931" indent="0">
              <a:buNone/>
              <a:defRPr sz="2239" b="1"/>
            </a:lvl8pPr>
            <a:lvl9pPr marL="5119921" indent="0">
              <a:buNone/>
              <a:defRPr sz="223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054" y="13574343"/>
            <a:ext cx="13382956" cy="24662177"/>
          </a:xfrm>
        </p:spPr>
        <p:txBody>
          <a:bodyPr/>
          <a:lstStyle>
            <a:lvl1pPr>
              <a:defRPr sz="3359"/>
            </a:lvl1pPr>
            <a:lvl2pPr>
              <a:defRPr sz="2799"/>
            </a:lvl2pPr>
            <a:lvl3pPr>
              <a:defRPr sz="2519"/>
            </a:lvl3pPr>
            <a:lvl4pPr>
              <a:defRPr sz="2239"/>
            </a:lvl4pPr>
            <a:lvl5pPr>
              <a:defRPr sz="2239"/>
            </a:lvl5pPr>
            <a:lvl6pPr>
              <a:defRPr sz="2239"/>
            </a:lvl6pPr>
            <a:lvl7pPr>
              <a:defRPr sz="2239"/>
            </a:lvl7pPr>
            <a:lvl8pPr>
              <a:defRPr sz="2239"/>
            </a:lvl8pPr>
            <a:lvl9pPr>
              <a:defRPr sz="22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13B6-E4FB-694D-9F28-20B6F51042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342CB-0C65-5F4F-9C0C-853269F95E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928A-FD25-224E-9BEC-25812EA1FE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204" y="1703281"/>
            <a:ext cx="9960445" cy="7254276"/>
          </a:xfrm>
        </p:spPr>
        <p:txBody>
          <a:bodyPr anchor="b"/>
          <a:lstStyle>
            <a:lvl1pPr algn="l">
              <a:defRPr sz="27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376" y="1703281"/>
            <a:ext cx="16925635" cy="36533238"/>
          </a:xfrm>
        </p:spPr>
        <p:txBody>
          <a:bodyPr/>
          <a:lstStyle>
            <a:lvl1pPr>
              <a:defRPr sz="4479"/>
            </a:lvl1pPr>
            <a:lvl2pPr>
              <a:defRPr sz="3919"/>
            </a:lvl2pPr>
            <a:lvl3pPr>
              <a:defRPr sz="3359"/>
            </a:lvl3pPr>
            <a:lvl4pPr>
              <a:defRPr sz="2799"/>
            </a:lvl4pPr>
            <a:lvl5pPr>
              <a:defRPr sz="2799"/>
            </a:lvl5pPr>
            <a:lvl6pPr>
              <a:defRPr sz="2799"/>
            </a:lvl6pPr>
            <a:lvl7pPr>
              <a:defRPr sz="2799"/>
            </a:lvl7pPr>
            <a:lvl8pPr>
              <a:defRPr sz="2799"/>
            </a:lvl8pPr>
            <a:lvl9pPr>
              <a:defRPr sz="27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204" y="8957556"/>
            <a:ext cx="9960445" cy="29278962"/>
          </a:xfrm>
        </p:spPr>
        <p:txBody>
          <a:bodyPr/>
          <a:lstStyle>
            <a:lvl1pPr marL="0" indent="0">
              <a:buNone/>
              <a:defRPr sz="1960"/>
            </a:lvl1pPr>
            <a:lvl2pPr marL="639991" indent="0">
              <a:buNone/>
              <a:defRPr sz="1680"/>
            </a:lvl2pPr>
            <a:lvl3pPr marL="1279980" indent="0">
              <a:buNone/>
              <a:defRPr sz="1400"/>
            </a:lvl3pPr>
            <a:lvl4pPr marL="1919970" indent="0">
              <a:buNone/>
              <a:defRPr sz="1260"/>
            </a:lvl4pPr>
            <a:lvl5pPr marL="2559961" indent="0">
              <a:buNone/>
              <a:defRPr sz="1260"/>
            </a:lvl5pPr>
            <a:lvl6pPr marL="3199951" indent="0">
              <a:buNone/>
              <a:defRPr sz="1260"/>
            </a:lvl6pPr>
            <a:lvl7pPr marL="3839940" indent="0">
              <a:buNone/>
              <a:defRPr sz="1260"/>
            </a:lvl7pPr>
            <a:lvl8pPr marL="4479931" indent="0">
              <a:buNone/>
              <a:defRPr sz="1260"/>
            </a:lvl8pPr>
            <a:lvl9pPr marL="5119921" indent="0">
              <a:buNone/>
              <a:defRPr sz="126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556E-4DA8-E942-9294-DBB56DFE00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879" y="29963106"/>
            <a:ext cx="18165126" cy="3536311"/>
          </a:xfrm>
        </p:spPr>
        <p:txBody>
          <a:bodyPr anchor="b"/>
          <a:lstStyle>
            <a:lvl1pPr algn="l">
              <a:defRPr sz="27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34879" y="3824124"/>
            <a:ext cx="18165126" cy="25683672"/>
          </a:xfrm>
        </p:spPr>
        <p:txBody>
          <a:bodyPr/>
          <a:lstStyle>
            <a:lvl1pPr marL="0" indent="0">
              <a:buNone/>
              <a:defRPr sz="4479"/>
            </a:lvl1pPr>
            <a:lvl2pPr marL="639991" indent="0">
              <a:buNone/>
              <a:defRPr sz="3919"/>
            </a:lvl2pPr>
            <a:lvl3pPr marL="1279980" indent="0">
              <a:buNone/>
              <a:defRPr sz="3359"/>
            </a:lvl3pPr>
            <a:lvl4pPr marL="1919970" indent="0">
              <a:buNone/>
              <a:defRPr sz="2799"/>
            </a:lvl4pPr>
            <a:lvl5pPr marL="2559961" indent="0">
              <a:buNone/>
              <a:defRPr sz="2799"/>
            </a:lvl5pPr>
            <a:lvl6pPr marL="3199951" indent="0">
              <a:buNone/>
              <a:defRPr sz="2799"/>
            </a:lvl6pPr>
            <a:lvl7pPr marL="3839940" indent="0">
              <a:buNone/>
              <a:defRPr sz="2799"/>
            </a:lvl7pPr>
            <a:lvl8pPr marL="4479931" indent="0">
              <a:buNone/>
              <a:defRPr sz="2799"/>
            </a:lvl8pPr>
            <a:lvl9pPr marL="5119921" indent="0">
              <a:buNone/>
              <a:defRPr sz="27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879" y="33499420"/>
            <a:ext cx="18165126" cy="5024913"/>
          </a:xfrm>
        </p:spPr>
        <p:txBody>
          <a:bodyPr/>
          <a:lstStyle>
            <a:lvl1pPr marL="0" indent="0">
              <a:buNone/>
              <a:defRPr sz="1960"/>
            </a:lvl1pPr>
            <a:lvl2pPr marL="639991" indent="0">
              <a:buNone/>
              <a:defRPr sz="1680"/>
            </a:lvl2pPr>
            <a:lvl3pPr marL="1279980" indent="0">
              <a:buNone/>
              <a:defRPr sz="1400"/>
            </a:lvl3pPr>
            <a:lvl4pPr marL="1919970" indent="0">
              <a:buNone/>
              <a:defRPr sz="1260"/>
            </a:lvl4pPr>
            <a:lvl5pPr marL="2559961" indent="0">
              <a:buNone/>
              <a:defRPr sz="1260"/>
            </a:lvl5pPr>
            <a:lvl6pPr marL="3199951" indent="0">
              <a:buNone/>
              <a:defRPr sz="1260"/>
            </a:lvl6pPr>
            <a:lvl7pPr marL="3839940" indent="0">
              <a:buNone/>
              <a:defRPr sz="1260"/>
            </a:lvl7pPr>
            <a:lvl8pPr marL="4479931" indent="0">
              <a:buNone/>
              <a:defRPr sz="1260"/>
            </a:lvl8pPr>
            <a:lvl9pPr marL="5119921" indent="0">
              <a:buNone/>
              <a:defRPr sz="126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576D0-2758-A04E-A3AE-16CDB9CAC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 rot="16200000">
            <a:off x="17388474" y="29912304"/>
            <a:ext cx="1450948" cy="24322534"/>
          </a:xfrm>
          <a:prstGeom prst="rect">
            <a:avLst/>
          </a:prstGeom>
          <a:solidFill>
            <a:srgbClr val="BF12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0" y="0"/>
            <a:ext cx="29470834" cy="5888348"/>
            <a:chOff x="0" y="0"/>
            <a:chExt cx="9648" cy="2494"/>
          </a:xfrm>
          <a:solidFill>
            <a:srgbClr val="BF1238"/>
          </a:solidFill>
        </p:grpSpPr>
        <p:grpSp>
          <p:nvGrpSpPr>
            <p:cNvPr id="1040" name="Group 10"/>
            <p:cNvGrpSpPr>
              <a:grpSpLocks/>
            </p:cNvGrpSpPr>
            <p:nvPr userDrawn="1"/>
          </p:nvGrpSpPr>
          <p:grpSpPr bwMode="auto">
            <a:xfrm>
              <a:off x="0" y="0"/>
              <a:ext cx="9648" cy="2494"/>
              <a:chOff x="0" y="0"/>
              <a:chExt cx="9648" cy="2494"/>
            </a:xfrm>
            <a:grpFill/>
          </p:grpSpPr>
          <p:sp>
            <p:nvSpPr>
              <p:cNvPr id="2" name="AutoShape 8"/>
              <p:cNvSpPr>
                <a:spLocks noChangeArrowheads="1"/>
              </p:cNvSpPr>
              <p:nvPr userDrawn="1"/>
            </p:nvSpPr>
            <p:spPr bwMode="auto">
              <a:xfrm>
                <a:off x="2736" y="0"/>
                <a:ext cx="6912" cy="249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 sz="3359"/>
              </a:p>
            </p:txBody>
          </p:sp>
          <p:sp>
            <p:nvSpPr>
              <p:cNvPr id="3" name="Rectangle 9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401" cy="24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 sz="3359"/>
              </a:p>
            </p:txBody>
          </p:sp>
        </p:grp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4224" y="0"/>
              <a:ext cx="5424" cy="10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3359"/>
            </a:p>
          </p:txBody>
        </p:sp>
      </p:grp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9807" y="12366476"/>
            <a:ext cx="25735600" cy="256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8009" tIns="144004" rIns="288009" bIns="144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9809" y="38998515"/>
            <a:ext cx="6308728" cy="285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8009" tIns="144004" rIns="288009" bIns="144004" numCol="1" anchor="t" anchorCtr="0" compatLnSpc="1">
            <a:prstTxWarp prst="textNoShape">
              <a:avLst/>
            </a:prstTxWarp>
          </a:bodyPr>
          <a:lstStyle>
            <a:lvl1pPr>
              <a:defRPr sz="6159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3197" y="38998515"/>
            <a:ext cx="9588820" cy="285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8009" tIns="144004" rIns="288009" bIns="144004" numCol="1" anchor="t" anchorCtr="0" compatLnSpc="1">
            <a:prstTxWarp prst="textNoShape">
              <a:avLst/>
            </a:prstTxWarp>
          </a:bodyPr>
          <a:lstStyle>
            <a:lvl1pPr algn="ctr">
              <a:defRPr sz="6159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6680" y="38998515"/>
            <a:ext cx="6308728" cy="285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8009" tIns="144004" rIns="288009" bIns="144004" numCol="1" anchor="t" anchorCtr="0" compatLnSpc="1">
            <a:prstTxWarp prst="textNoShape">
              <a:avLst/>
            </a:prstTxWarp>
          </a:bodyPr>
          <a:lstStyle>
            <a:lvl1pPr algn="r">
              <a:defRPr sz="6159"/>
            </a:lvl1pPr>
          </a:lstStyle>
          <a:p>
            <a:pPr>
              <a:defRPr/>
            </a:pPr>
            <a:fld id="{69466F48-5A00-C344-9631-A4FFAF03AC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02053" y="0"/>
            <a:ext cx="15060833" cy="58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8009" tIns="144004" rIns="288009" bIns="144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309678" y="41679712"/>
            <a:ext cx="20056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3600">
                <a:solidFill>
                  <a:srgbClr val="FFFFFF"/>
                </a:solidFill>
                <a:latin typeface="Arial Bold" pitchFamily="80" charset="0"/>
              </a:rPr>
              <a:t>Contacts</a:t>
            </a:r>
          </a:p>
        </p:txBody>
      </p:sp>
      <p:sp>
        <p:nvSpPr>
          <p:cNvPr id="27" name="Rectangle 26"/>
          <p:cNvSpPr/>
          <p:nvPr/>
        </p:nvSpPr>
        <p:spPr bwMode="auto">
          <a:xfrm rot="16200000">
            <a:off x="407841" y="40940258"/>
            <a:ext cx="1450948" cy="2266627"/>
          </a:xfrm>
          <a:prstGeom prst="rect">
            <a:avLst/>
          </a:prstGeom>
          <a:solidFill>
            <a:srgbClr val="BF12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/>
          <p:cNvSpPr/>
          <p:nvPr/>
        </p:nvSpPr>
        <p:spPr bwMode="auto">
          <a:xfrm rot="16200000">
            <a:off x="2675738" y="40938987"/>
            <a:ext cx="1450948" cy="22691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/>
          <p:cNvSpPr/>
          <p:nvPr/>
        </p:nvSpPr>
        <p:spPr bwMode="auto">
          <a:xfrm rot="16200000">
            <a:off x="4944909" y="40938987"/>
            <a:ext cx="1450948" cy="2269170"/>
          </a:xfrm>
          <a:prstGeom prst="rect">
            <a:avLst/>
          </a:prstGeom>
          <a:solidFill>
            <a:srgbClr val="6D50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031049" rtl="0" eaLnBrk="0" fontAlgn="base" hangingPunct="0">
        <a:spcBef>
          <a:spcPct val="0"/>
        </a:spcBef>
        <a:spcAft>
          <a:spcPct val="0"/>
        </a:spcAft>
        <a:defRPr sz="7979">
          <a:solidFill>
            <a:schemeClr val="bg1"/>
          </a:solidFill>
          <a:latin typeface="+mj-lt"/>
          <a:ea typeface="+mj-ea"/>
          <a:cs typeface="+mj-cs"/>
        </a:defRPr>
      </a:lvl1pPr>
      <a:lvl2pPr algn="l" defTabSz="4031049" rtl="0" eaLnBrk="0" fontAlgn="base" hangingPunct="0">
        <a:spcBef>
          <a:spcPct val="0"/>
        </a:spcBef>
        <a:spcAft>
          <a:spcPct val="0"/>
        </a:spcAft>
        <a:defRPr sz="7979">
          <a:solidFill>
            <a:schemeClr val="bg1"/>
          </a:solidFill>
          <a:latin typeface="Arial Bold" pitchFamily="80" charset="0"/>
          <a:ea typeface="ヒラギノ角ゴ Pro W3" charset="-128"/>
          <a:cs typeface="ヒラギノ角ゴ Pro W3" charset="-128"/>
        </a:defRPr>
      </a:lvl2pPr>
      <a:lvl3pPr algn="l" defTabSz="4031049" rtl="0" eaLnBrk="0" fontAlgn="base" hangingPunct="0">
        <a:spcBef>
          <a:spcPct val="0"/>
        </a:spcBef>
        <a:spcAft>
          <a:spcPct val="0"/>
        </a:spcAft>
        <a:defRPr sz="7979">
          <a:solidFill>
            <a:schemeClr val="bg1"/>
          </a:solidFill>
          <a:latin typeface="Arial Bold" pitchFamily="80" charset="0"/>
          <a:ea typeface="ヒラギノ角ゴ Pro W3" charset="-128"/>
          <a:cs typeface="ヒラギノ角ゴ Pro W3" charset="-128"/>
        </a:defRPr>
      </a:lvl3pPr>
      <a:lvl4pPr algn="l" defTabSz="4031049" rtl="0" eaLnBrk="0" fontAlgn="base" hangingPunct="0">
        <a:spcBef>
          <a:spcPct val="0"/>
        </a:spcBef>
        <a:spcAft>
          <a:spcPct val="0"/>
        </a:spcAft>
        <a:defRPr sz="7979">
          <a:solidFill>
            <a:schemeClr val="bg1"/>
          </a:solidFill>
          <a:latin typeface="Arial Bold" pitchFamily="80" charset="0"/>
          <a:ea typeface="ヒラギノ角ゴ Pro W3" charset="-128"/>
          <a:cs typeface="ヒラギノ角ゴ Pro W3" charset="-128"/>
        </a:defRPr>
      </a:lvl4pPr>
      <a:lvl5pPr algn="l" defTabSz="4031049" rtl="0" eaLnBrk="0" fontAlgn="base" hangingPunct="0">
        <a:spcBef>
          <a:spcPct val="0"/>
        </a:spcBef>
        <a:spcAft>
          <a:spcPct val="0"/>
        </a:spcAft>
        <a:defRPr sz="7979">
          <a:solidFill>
            <a:schemeClr val="bg1"/>
          </a:solidFill>
          <a:latin typeface="Arial Bold" pitchFamily="80" charset="0"/>
          <a:ea typeface="ヒラギノ角ゴ Pro W3" charset="-128"/>
          <a:cs typeface="ヒラギノ角ゴ Pro W3" charset="-128"/>
        </a:defRPr>
      </a:lvl5pPr>
      <a:lvl6pPr marL="639991" algn="l" defTabSz="4031049" rtl="0" fontAlgn="base">
        <a:spcBef>
          <a:spcPct val="0"/>
        </a:spcBef>
        <a:spcAft>
          <a:spcPct val="0"/>
        </a:spcAft>
        <a:defRPr sz="7979">
          <a:solidFill>
            <a:schemeClr val="bg1"/>
          </a:solidFill>
          <a:latin typeface="Arial Bold" pitchFamily="80" charset="0"/>
          <a:ea typeface="ヒラギノ角ゴ Pro W3" charset="-128"/>
          <a:cs typeface="ヒラギノ角ゴ Pro W3" charset="-128"/>
        </a:defRPr>
      </a:lvl6pPr>
      <a:lvl7pPr marL="1279980" algn="l" defTabSz="4031049" rtl="0" fontAlgn="base">
        <a:spcBef>
          <a:spcPct val="0"/>
        </a:spcBef>
        <a:spcAft>
          <a:spcPct val="0"/>
        </a:spcAft>
        <a:defRPr sz="7979">
          <a:solidFill>
            <a:schemeClr val="bg1"/>
          </a:solidFill>
          <a:latin typeface="Arial Bold" pitchFamily="80" charset="0"/>
          <a:ea typeface="ヒラギノ角ゴ Pro W3" charset="-128"/>
          <a:cs typeface="ヒラギノ角ゴ Pro W3" charset="-128"/>
        </a:defRPr>
      </a:lvl7pPr>
      <a:lvl8pPr marL="1919970" algn="l" defTabSz="4031049" rtl="0" fontAlgn="base">
        <a:spcBef>
          <a:spcPct val="0"/>
        </a:spcBef>
        <a:spcAft>
          <a:spcPct val="0"/>
        </a:spcAft>
        <a:defRPr sz="7979">
          <a:solidFill>
            <a:schemeClr val="bg1"/>
          </a:solidFill>
          <a:latin typeface="Arial Bold" pitchFamily="80" charset="0"/>
          <a:ea typeface="ヒラギノ角ゴ Pro W3" charset="-128"/>
          <a:cs typeface="ヒラギノ角ゴ Pro W3" charset="-128"/>
        </a:defRPr>
      </a:lvl8pPr>
      <a:lvl9pPr marL="2559961" algn="l" defTabSz="4031049" rtl="0" fontAlgn="base">
        <a:spcBef>
          <a:spcPct val="0"/>
        </a:spcBef>
        <a:spcAft>
          <a:spcPct val="0"/>
        </a:spcAft>
        <a:defRPr sz="7979">
          <a:solidFill>
            <a:schemeClr val="bg1"/>
          </a:solidFill>
          <a:latin typeface="Arial Bold" pitchFamily="80" charset="0"/>
          <a:ea typeface="ヒラギノ角ゴ Pro W3" charset="-128"/>
          <a:cs typeface="ヒラギノ角ゴ Pro W3" charset="-128"/>
        </a:defRPr>
      </a:lvl9pPr>
    </p:titleStyle>
    <p:bodyStyle>
      <a:lvl1pPr marL="1511088" indent="-1511088" algn="l" defTabSz="4031049" rtl="0" eaLnBrk="0" fontAlgn="base" hangingPunct="0">
        <a:spcBef>
          <a:spcPct val="20000"/>
        </a:spcBef>
        <a:spcAft>
          <a:spcPct val="0"/>
        </a:spcAft>
        <a:buChar char="•"/>
        <a:defRPr sz="14138">
          <a:solidFill>
            <a:schemeClr val="tx1"/>
          </a:solidFill>
          <a:latin typeface="+mn-lt"/>
          <a:ea typeface="+mn-ea"/>
          <a:cs typeface="+mn-cs"/>
        </a:defRPr>
      </a:lvl1pPr>
      <a:lvl2pPr marL="3275505" indent="-1259981" algn="l" defTabSz="4031049" rtl="0" eaLnBrk="0" fontAlgn="base" hangingPunct="0">
        <a:spcBef>
          <a:spcPct val="20000"/>
        </a:spcBef>
        <a:spcAft>
          <a:spcPct val="0"/>
        </a:spcAft>
        <a:buChar char="–"/>
        <a:defRPr sz="12318">
          <a:solidFill>
            <a:schemeClr val="tx1"/>
          </a:solidFill>
          <a:latin typeface="+mn-lt"/>
          <a:ea typeface="+mn-ea"/>
        </a:defRPr>
      </a:lvl2pPr>
      <a:lvl3pPr marL="5039923" indent="-1008874" algn="l" defTabSz="4031049" rtl="0" eaLnBrk="0" fontAlgn="base" hangingPunct="0">
        <a:spcBef>
          <a:spcPct val="20000"/>
        </a:spcBef>
        <a:spcAft>
          <a:spcPct val="0"/>
        </a:spcAft>
        <a:buChar char="•"/>
        <a:defRPr sz="10639">
          <a:solidFill>
            <a:schemeClr val="tx1"/>
          </a:solidFill>
          <a:latin typeface="+mn-lt"/>
          <a:ea typeface="+mn-ea"/>
        </a:defRPr>
      </a:lvl3pPr>
      <a:lvl4pPr marL="7055447" indent="-1008874" algn="l" defTabSz="4031049" rtl="0" eaLnBrk="0" fontAlgn="base" hangingPunct="0">
        <a:spcBef>
          <a:spcPct val="20000"/>
        </a:spcBef>
        <a:spcAft>
          <a:spcPct val="0"/>
        </a:spcAft>
        <a:buChar char="–"/>
        <a:defRPr sz="8819">
          <a:solidFill>
            <a:schemeClr val="tx1"/>
          </a:solidFill>
          <a:latin typeface="+mn-lt"/>
          <a:ea typeface="+mn-ea"/>
        </a:defRPr>
      </a:lvl4pPr>
      <a:lvl5pPr marL="9070970" indent="-1008874" algn="l" defTabSz="4031049" rtl="0" eaLnBrk="0" fontAlgn="base" hangingPunct="0">
        <a:spcBef>
          <a:spcPct val="20000"/>
        </a:spcBef>
        <a:spcAft>
          <a:spcPct val="0"/>
        </a:spcAft>
        <a:buChar char="»"/>
        <a:defRPr sz="8819">
          <a:solidFill>
            <a:schemeClr val="tx1"/>
          </a:solidFill>
          <a:latin typeface="+mn-lt"/>
          <a:ea typeface="+mn-ea"/>
        </a:defRPr>
      </a:lvl5pPr>
      <a:lvl6pPr marL="9710961" indent="-1008874" algn="l" defTabSz="4031049" rtl="0" fontAlgn="base">
        <a:spcBef>
          <a:spcPct val="20000"/>
        </a:spcBef>
        <a:spcAft>
          <a:spcPct val="0"/>
        </a:spcAft>
        <a:buChar char="»"/>
        <a:defRPr sz="8819">
          <a:solidFill>
            <a:schemeClr val="tx1"/>
          </a:solidFill>
          <a:latin typeface="+mn-lt"/>
          <a:ea typeface="+mn-ea"/>
        </a:defRPr>
      </a:lvl6pPr>
      <a:lvl7pPr marL="10350951" indent="-1008874" algn="l" defTabSz="4031049" rtl="0" fontAlgn="base">
        <a:spcBef>
          <a:spcPct val="20000"/>
        </a:spcBef>
        <a:spcAft>
          <a:spcPct val="0"/>
        </a:spcAft>
        <a:buChar char="»"/>
        <a:defRPr sz="8819">
          <a:solidFill>
            <a:schemeClr val="tx1"/>
          </a:solidFill>
          <a:latin typeface="+mn-lt"/>
          <a:ea typeface="+mn-ea"/>
        </a:defRPr>
      </a:lvl7pPr>
      <a:lvl8pPr marL="10990941" indent="-1008874" algn="l" defTabSz="4031049" rtl="0" fontAlgn="base">
        <a:spcBef>
          <a:spcPct val="20000"/>
        </a:spcBef>
        <a:spcAft>
          <a:spcPct val="0"/>
        </a:spcAft>
        <a:buChar char="»"/>
        <a:defRPr sz="8819">
          <a:solidFill>
            <a:schemeClr val="tx1"/>
          </a:solidFill>
          <a:latin typeface="+mn-lt"/>
          <a:ea typeface="+mn-ea"/>
        </a:defRPr>
      </a:lvl8pPr>
      <a:lvl9pPr marL="11630931" indent="-1008874" algn="l" defTabSz="4031049" rtl="0" fontAlgn="base">
        <a:spcBef>
          <a:spcPct val="20000"/>
        </a:spcBef>
        <a:spcAft>
          <a:spcPct val="0"/>
        </a:spcAft>
        <a:buChar char="»"/>
        <a:defRPr sz="881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639991" rtl="0" eaLnBrk="1" latinLnBrk="0" hangingPunct="1">
        <a:defRPr sz="2519" kern="1200">
          <a:solidFill>
            <a:schemeClr val="tx1"/>
          </a:solidFill>
          <a:latin typeface="+mn-lt"/>
          <a:ea typeface="+mn-ea"/>
          <a:cs typeface="+mn-cs"/>
        </a:defRPr>
      </a:lvl1pPr>
      <a:lvl2pPr marL="639991" algn="l" defTabSz="639991" rtl="0" eaLnBrk="1" latinLnBrk="0" hangingPunct="1"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279980" algn="l" defTabSz="639991" rtl="0" eaLnBrk="1" latinLnBrk="0" hangingPunct="1">
        <a:defRPr sz="2519" kern="1200">
          <a:solidFill>
            <a:schemeClr val="tx1"/>
          </a:solidFill>
          <a:latin typeface="+mn-lt"/>
          <a:ea typeface="+mn-ea"/>
          <a:cs typeface="+mn-cs"/>
        </a:defRPr>
      </a:lvl3pPr>
      <a:lvl4pPr marL="1919970" algn="l" defTabSz="639991" rtl="0" eaLnBrk="1" latinLnBrk="0" hangingPunct="1">
        <a:defRPr sz="2519" kern="1200">
          <a:solidFill>
            <a:schemeClr val="tx1"/>
          </a:solidFill>
          <a:latin typeface="+mn-lt"/>
          <a:ea typeface="+mn-ea"/>
          <a:cs typeface="+mn-cs"/>
        </a:defRPr>
      </a:lvl4pPr>
      <a:lvl5pPr marL="2559961" algn="l" defTabSz="639991" rtl="0" eaLnBrk="1" latinLnBrk="0" hangingPunct="1">
        <a:defRPr sz="2519" kern="1200">
          <a:solidFill>
            <a:schemeClr val="tx1"/>
          </a:solidFill>
          <a:latin typeface="+mn-lt"/>
          <a:ea typeface="+mn-ea"/>
          <a:cs typeface="+mn-cs"/>
        </a:defRPr>
      </a:lvl5pPr>
      <a:lvl6pPr marL="3199951" algn="l" defTabSz="639991" rtl="0" eaLnBrk="1" latinLnBrk="0" hangingPunct="1">
        <a:defRPr sz="2519" kern="1200">
          <a:solidFill>
            <a:schemeClr val="tx1"/>
          </a:solidFill>
          <a:latin typeface="+mn-lt"/>
          <a:ea typeface="+mn-ea"/>
          <a:cs typeface="+mn-cs"/>
        </a:defRPr>
      </a:lvl6pPr>
      <a:lvl7pPr marL="3839940" algn="l" defTabSz="639991" rtl="0" eaLnBrk="1" latinLnBrk="0" hangingPunct="1">
        <a:defRPr sz="2519" kern="1200">
          <a:solidFill>
            <a:schemeClr val="tx1"/>
          </a:solidFill>
          <a:latin typeface="+mn-lt"/>
          <a:ea typeface="+mn-ea"/>
          <a:cs typeface="+mn-cs"/>
        </a:defRPr>
      </a:lvl7pPr>
      <a:lvl8pPr marL="4479931" algn="l" defTabSz="639991" rtl="0" eaLnBrk="1" latinLnBrk="0" hangingPunct="1">
        <a:defRPr sz="2519" kern="1200">
          <a:solidFill>
            <a:schemeClr val="tx1"/>
          </a:solidFill>
          <a:latin typeface="+mn-lt"/>
          <a:ea typeface="+mn-ea"/>
          <a:cs typeface="+mn-cs"/>
        </a:defRPr>
      </a:lvl8pPr>
      <a:lvl9pPr marL="5119921" algn="l" defTabSz="639991" rtl="0" eaLnBrk="1" latinLnBrk="0" hangingPunct="1">
        <a:defRPr sz="2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4.png"/><Relationship Id="rId39" Type="http://schemas.openxmlformats.org/officeDocument/2006/relationships/image" Target="../media/image32.png"/><Relationship Id="rId21" Type="http://schemas.openxmlformats.org/officeDocument/2006/relationships/image" Target="../media/image17.png"/><Relationship Id="rId34" Type="http://schemas.openxmlformats.org/officeDocument/2006/relationships/image" Target="../media/image26.png"/><Relationship Id="rId47" Type="http://schemas.openxmlformats.org/officeDocument/2006/relationships/image" Target="../media/image44.png"/><Relationship Id="rId50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8.png"/><Relationship Id="rId32" Type="http://schemas.openxmlformats.org/officeDocument/2006/relationships/image" Target="../media/image24.jpg"/><Relationship Id="rId37" Type="http://schemas.openxmlformats.org/officeDocument/2006/relationships/image" Target="../media/image30.png"/><Relationship Id="rId53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28" Type="http://schemas.openxmlformats.org/officeDocument/2006/relationships/hyperlink" Target="http://www.kernel-operations.io/geomloss" TargetMode="External"/><Relationship Id="rId36" Type="http://schemas.openxmlformats.org/officeDocument/2006/relationships/image" Target="../media/image29.png"/><Relationship Id="rId49" Type="http://schemas.openxmlformats.org/officeDocument/2006/relationships/image" Target="../media/image34.png"/><Relationship Id="rId10" Type="http://schemas.openxmlformats.org/officeDocument/2006/relationships/image" Target="../media/image7.png"/><Relationship Id="rId19" Type="http://schemas.openxmlformats.org/officeDocument/2006/relationships/image" Target="../media/image120.png"/><Relationship Id="rId31" Type="http://schemas.openxmlformats.org/officeDocument/2006/relationships/image" Target="../media/image23.png"/><Relationship Id="rId52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28.png"/><Relationship Id="rId48" Type="http://schemas.openxmlformats.org/officeDocument/2006/relationships/image" Target="../media/image33.png"/><Relationship Id="rId8" Type="http://schemas.openxmlformats.org/officeDocument/2006/relationships/image" Target="../media/image5.png"/><Relationship Id="rId51" Type="http://schemas.openxmlformats.org/officeDocument/2006/relationships/image" Target="../media/image36.png"/><Relationship Id="rId3" Type="http://schemas.openxmlformats.org/officeDocument/2006/relationships/image" Target="../media/image1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33" Type="http://schemas.openxmlformats.org/officeDocument/2006/relationships/image" Target="../media/image25.jpg"/><Relationship Id="rId38" Type="http://schemas.openxmlformats.org/officeDocument/2006/relationships/image" Target="../media/image31.png"/><Relationship Id="rId46" Type="http://schemas.openxmlformats.org/officeDocument/2006/relationships/image" Target="../media/image43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BD1378B-0B51-0E42-A165-7596F5CB7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4383" y="12328923"/>
            <a:ext cx="6772427" cy="451495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BC8129F-7051-7144-BC43-3D5D00B38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5775" y="12355890"/>
            <a:ext cx="6764232" cy="4509487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8084"/>
            <a:ext cx="30214938" cy="2442191"/>
          </a:xfrm>
        </p:spPr>
        <p:txBody>
          <a:bodyPr/>
          <a:lstStyle/>
          <a:p>
            <a:pPr algn="ctr" eaLnBrk="1" hangingPunct="1"/>
            <a:r>
              <a:rPr lang="fr-FR" sz="8800" b="1" dirty="0" err="1">
                <a:latin typeface="+mn-lt"/>
              </a:rPr>
              <a:t>Fast</a:t>
            </a:r>
            <a:r>
              <a:rPr lang="fr-FR" sz="8800" b="1" dirty="0">
                <a:latin typeface="+mn-lt"/>
              </a:rPr>
              <a:t> and </a:t>
            </a:r>
            <a:r>
              <a:rPr lang="fr-FR" sz="8800" b="1" dirty="0" err="1">
                <a:latin typeface="+mn-lt"/>
              </a:rPr>
              <a:t>Scalable</a:t>
            </a:r>
            <a:r>
              <a:rPr lang="fr-FR" sz="8800" b="1" dirty="0">
                <a:latin typeface="+mn-lt"/>
              </a:rPr>
              <a:t> Optimal Transport</a:t>
            </a:r>
            <a:br>
              <a:rPr lang="fr-FR" sz="8800" b="1" dirty="0">
                <a:latin typeface="+mn-lt"/>
              </a:rPr>
            </a:br>
            <a:r>
              <a:rPr lang="fr-FR" sz="8800" b="1" dirty="0">
                <a:latin typeface="+mn-lt"/>
              </a:rPr>
              <a:t> for Brain </a:t>
            </a:r>
            <a:r>
              <a:rPr lang="fr-FR" sz="8800" b="1" dirty="0" err="1">
                <a:latin typeface="+mn-lt"/>
              </a:rPr>
              <a:t>Tractograms</a:t>
            </a:r>
            <a:r>
              <a:rPr lang="fr-FR" sz="8800" b="1" dirty="0">
                <a:latin typeface="+mn-lt"/>
              </a:rPr>
              <a:t> 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335637" y="39830986"/>
            <a:ext cx="184731" cy="60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3359"/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1960142" y="3002962"/>
            <a:ext cx="26205706" cy="68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  <a:spcAft>
                <a:spcPts val="840"/>
              </a:spcAft>
            </a:pPr>
            <a:r>
              <a:rPr lang="fr-FR" sz="3800" b="1" dirty="0">
                <a:solidFill>
                  <a:schemeClr val="bg1"/>
                </a:solidFill>
                <a:latin typeface="Arial"/>
                <a:ea typeface="ヒラギノ角ゴ Pro W3"/>
              </a:rPr>
              <a:t>Jean Feydy</a:t>
            </a:r>
            <a:r>
              <a:rPr lang="fr-FR" sz="3800" baseline="30000" dirty="0">
                <a:solidFill>
                  <a:schemeClr val="bg1"/>
                </a:solidFill>
                <a:latin typeface="Arial"/>
                <a:ea typeface="ヒラギノ角ゴ Pro W3"/>
              </a:rPr>
              <a:t>1,2*</a:t>
            </a:r>
            <a:r>
              <a:rPr lang="fr-FR" sz="3800" dirty="0">
                <a:solidFill>
                  <a:schemeClr val="bg1"/>
                </a:solidFill>
                <a:latin typeface="Arial"/>
                <a:ea typeface="ヒラギノ角ゴ Pro W3"/>
              </a:rPr>
              <a:t>, </a:t>
            </a:r>
            <a:r>
              <a:rPr lang="fr-FR" sz="3800" b="1" dirty="0">
                <a:solidFill>
                  <a:schemeClr val="bg1"/>
                </a:solidFill>
                <a:latin typeface="Arial"/>
                <a:ea typeface="ヒラギノ角ゴ Pro W3"/>
              </a:rPr>
              <a:t>Pierre Roussillon</a:t>
            </a:r>
            <a:r>
              <a:rPr lang="fr-FR" sz="3800" baseline="30000" dirty="0">
                <a:solidFill>
                  <a:schemeClr val="bg1"/>
                </a:solidFill>
                <a:latin typeface="Arial"/>
                <a:ea typeface="ヒラギノ角ゴ Pro W3"/>
              </a:rPr>
              <a:t>3*</a:t>
            </a:r>
            <a:r>
              <a:rPr lang="fr-FR" sz="3800" b="1" dirty="0">
                <a:solidFill>
                  <a:schemeClr val="bg1"/>
                </a:solidFill>
                <a:latin typeface="Arial"/>
                <a:ea typeface="ヒラギノ角ゴ Pro W3"/>
              </a:rPr>
              <a:t>, Alain Trouvé</a:t>
            </a:r>
            <a:r>
              <a:rPr lang="fr-FR" sz="3800" baseline="30000" dirty="0">
                <a:solidFill>
                  <a:schemeClr val="bg1"/>
                </a:solidFill>
                <a:latin typeface="Arial"/>
                <a:ea typeface="ヒラギノ角ゴ Pro W3"/>
              </a:rPr>
              <a:t>1</a:t>
            </a:r>
            <a:r>
              <a:rPr lang="fr-FR" sz="3800" b="1" dirty="0">
                <a:solidFill>
                  <a:schemeClr val="bg1"/>
                </a:solidFill>
                <a:latin typeface="Arial"/>
                <a:ea typeface="ヒラギノ角ゴ Pro W3"/>
              </a:rPr>
              <a:t> and Pietro Gori</a:t>
            </a:r>
            <a:r>
              <a:rPr lang="fr-FR" sz="3800" baseline="30000" dirty="0">
                <a:solidFill>
                  <a:schemeClr val="bg1"/>
                </a:solidFill>
                <a:latin typeface="Arial"/>
                <a:ea typeface="ヒラギノ角ゴ Pro W3"/>
              </a:rPr>
              <a:t>3</a:t>
            </a:r>
            <a:endParaRPr lang="fr-FR" sz="3800" baseline="30000" dirty="0">
              <a:solidFill>
                <a:schemeClr val="bg1"/>
              </a:solidFill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1466839" y="6548563"/>
            <a:ext cx="1216924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r>
              <a:rPr lang="fr-FR" sz="4000" dirty="0">
                <a:solidFill>
                  <a:srgbClr val="BF1238"/>
                </a:solidFill>
                <a:latin typeface="Arial Black"/>
                <a:ea typeface="ヒラギノ角ゴ Pro W3"/>
              </a:rPr>
              <a:t>R​</a:t>
            </a:r>
            <a:r>
              <a:rPr lang="fr-FR" sz="4000" dirty="0" err="1">
                <a:solidFill>
                  <a:srgbClr val="BF1238"/>
                </a:solidFill>
                <a:latin typeface="Arial Black"/>
                <a:ea typeface="ヒラギノ角ゴ Pro W3"/>
              </a:rPr>
              <a:t>obust</a:t>
            </a:r>
            <a:r>
              <a:rPr lang="fr-FR" sz="4000" dirty="0">
                <a:solidFill>
                  <a:srgbClr val="BF1238"/>
                </a:solidFill>
                <a:latin typeface="Arial Black"/>
                <a:ea typeface="ヒラギノ角ゴ Pro W3"/>
              </a:rPr>
              <a:t> and </a:t>
            </a:r>
            <a:r>
              <a:rPr lang="fr-FR" sz="4000" dirty="0" err="1">
                <a:solidFill>
                  <a:srgbClr val="BF1238"/>
                </a:solidFill>
                <a:latin typeface="Arial Black"/>
                <a:ea typeface="ヒラギノ角ゴ Pro W3"/>
              </a:rPr>
              <a:t>Regularized</a:t>
            </a:r>
            <a:r>
              <a:rPr lang="fr-FR" sz="4000" dirty="0">
                <a:solidFill>
                  <a:srgbClr val="BF1238"/>
                </a:solidFill>
                <a:latin typeface="Arial Black"/>
                <a:ea typeface="ヒラギノ角ゴ Pro W3"/>
              </a:rPr>
              <a:t> Optimal Transport</a:t>
            </a:r>
            <a:endParaRPr lang="fr-FR" sz="4000" dirty="0">
              <a:solidFill>
                <a:srgbClr val="BF1238"/>
              </a:solidFill>
              <a:latin typeface="Arial Black" charset="0"/>
            </a:endParaRPr>
          </a:p>
        </p:txBody>
      </p:sp>
      <p:sp>
        <p:nvSpPr>
          <p:cNvPr id="59" name="Rettangolo arrotondato 58"/>
          <p:cNvSpPr/>
          <p:nvPr/>
        </p:nvSpPr>
        <p:spPr bwMode="auto">
          <a:xfrm>
            <a:off x="196049" y="20079295"/>
            <a:ext cx="14544966" cy="19597616"/>
          </a:xfrm>
          <a:prstGeom prst="roundRect">
            <a:avLst>
              <a:gd name="adj" fmla="val 6469"/>
            </a:avLst>
          </a:prstGeom>
          <a:noFill/>
          <a:ln w="38100" cap="flat" cmpd="sng" algn="ctr">
            <a:solidFill>
              <a:srgbClr val="BF12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7998" tIns="63998" rIns="127998" bIns="639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79980"/>
            <a:endParaRPr lang="it-IT" sz="3359"/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8699524" y="4119961"/>
            <a:ext cx="12415436" cy="1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buClr>
                <a:srgbClr val="C00000"/>
              </a:buClr>
            </a:pPr>
            <a:r>
              <a:rPr lang="fr-FR" sz="3100" baseline="300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1 </a:t>
            </a:r>
            <a:r>
              <a:rPr lang="fr-FR" sz="31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CMLA, ENS Paris-Saclay, France</a:t>
            </a:r>
          </a:p>
          <a:p>
            <a:pPr algn="ctr">
              <a:buClr>
                <a:srgbClr val="C00000"/>
              </a:buClr>
            </a:pPr>
            <a:r>
              <a:rPr lang="fr-FR" sz="3100" baseline="300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2</a:t>
            </a:r>
            <a:r>
              <a:rPr lang="fr-FR" sz="31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DMA, École Normale Supérieure , Paris, France</a:t>
            </a:r>
          </a:p>
          <a:p>
            <a:pPr algn="ctr">
              <a:buClr>
                <a:srgbClr val="C00000"/>
              </a:buClr>
            </a:pPr>
            <a:r>
              <a:rPr lang="fr-FR" sz="3100" baseline="300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3</a:t>
            </a:r>
            <a:r>
              <a:rPr lang="fr-FR" sz="31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LTCI, Télécom Paris, Institut Polytechnique de Paris, France</a:t>
            </a:r>
            <a:endParaRPr lang="en-US" sz="3100" dirty="0">
              <a:solidFill>
                <a:schemeClr val="bg1"/>
              </a:solidFill>
            </a:endParaRPr>
          </a:p>
          <a:p>
            <a:pPr algn="ctr">
              <a:buClr>
                <a:srgbClr val="C00000"/>
              </a:buClr>
            </a:pPr>
            <a:endParaRPr lang="fr-FR" sz="3100" baseline="30000" dirty="0">
              <a:solidFill>
                <a:schemeClr val="bg1"/>
              </a:solidFill>
              <a:ea typeface="ヒラギノ角ゴ Pro W3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B90E5CA-ED8B-4245-9769-3266272E82B3}"/>
                  </a:ext>
                </a:extLst>
              </p:cNvPr>
              <p:cNvSpPr txBox="1"/>
              <p:nvPr/>
            </p:nvSpPr>
            <p:spPr>
              <a:xfrm>
                <a:off x="630305" y="7497168"/>
                <a:ext cx="13925248" cy="11319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3000" dirty="0"/>
                  <a:t>Let 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fr-FR" sz="3000" dirty="0"/>
                  <a:t> </a:t>
                </a:r>
                <a:r>
                  <a:rPr lang="fr-FR" sz="3000" dirty="0" err="1"/>
                  <a:t>be</a:t>
                </a:r>
                <a:r>
                  <a:rPr lang="fr-FR" sz="3000" dirty="0"/>
                  <a:t> a </a:t>
                </a:r>
                <a:r>
                  <a:rPr lang="fr-FR" sz="3000" dirty="0" err="1"/>
                  <a:t>feature</a:t>
                </a:r>
                <a:r>
                  <a:rPr lang="fr-FR" sz="3000" dirty="0"/>
                  <a:t> </a:t>
                </a:r>
                <a:r>
                  <a:rPr lang="fr-FR" sz="3000" dirty="0" err="1"/>
                  <a:t>space</a:t>
                </a:r>
                <a:r>
                  <a:rPr lang="fr-FR" sz="3000" dirty="0"/>
                  <a:t>,  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3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3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3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3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3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fr-FR" sz="3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3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FR" sz="3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3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30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fr-FR" sz="3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fr-FR" sz="3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fr-FR" sz="3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fr-FR" sz="3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FR" sz="3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sz="3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r-FR" sz="3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3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fr-FR" sz="3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3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30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fr-FR" sz="30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fr-FR" sz="3000" dirty="0">
                    <a:solidFill>
                      <a:schemeClr val="dk1"/>
                    </a:solidFill>
                  </a:rPr>
                  <a:t> </a:t>
                </a:r>
                <a:r>
                  <a:rPr lang="fr-FR" sz="3000" dirty="0" err="1">
                    <a:solidFill>
                      <a:schemeClr val="dk1"/>
                    </a:solidFill>
                  </a:rPr>
                  <a:t>two</a:t>
                </a:r>
                <a:r>
                  <a:rPr lang="fr-FR" sz="3000" dirty="0">
                    <a:solidFill>
                      <a:schemeClr val="dk1"/>
                    </a:solidFill>
                  </a:rPr>
                  <a:t> </a:t>
                </a:r>
                <a:r>
                  <a:rPr lang="fr-FR" sz="3000" dirty="0" err="1"/>
                  <a:t>weighted</a:t>
                </a:r>
                <a:r>
                  <a:rPr lang="fr-FR" sz="3000" dirty="0"/>
                  <a:t> point </a:t>
                </a:r>
                <a:r>
                  <a:rPr lang="fr-FR" sz="3000" dirty="0" err="1"/>
                  <a:t>clouds</a:t>
                </a:r>
                <a:r>
                  <a:rPr lang="fr-FR" sz="3000" dirty="0">
                    <a:solidFill>
                      <a:schemeClr val="dk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fr-FR" sz="3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fr-FR" sz="3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fr-FR" sz="3000" dirty="0" err="1">
                    <a:solidFill>
                      <a:schemeClr val="dk1"/>
                    </a:solidFill>
                  </a:rPr>
                  <a:t>he</a:t>
                </a:r>
                <a:r>
                  <a:rPr lang="fr-FR" sz="3000" dirty="0">
                    <a:solidFill>
                      <a:schemeClr val="dk1"/>
                    </a:solidFill>
                  </a:rPr>
                  <a:t> </a:t>
                </a:r>
                <a:r>
                  <a:rPr lang="fr-FR" sz="3000" dirty="0" err="1">
                    <a:solidFill>
                      <a:schemeClr val="dk1"/>
                    </a:solidFill>
                  </a:rPr>
                  <a:t>robust</a:t>
                </a:r>
                <a:r>
                  <a:rPr lang="fr-FR" sz="3000" dirty="0">
                    <a:solidFill>
                      <a:schemeClr val="dk1"/>
                    </a:solidFill>
                  </a:rPr>
                  <a:t> and </a:t>
                </a:r>
                <a:r>
                  <a:rPr lang="fr-FR" sz="3000" dirty="0" err="1">
                    <a:solidFill>
                      <a:schemeClr val="dk1"/>
                    </a:solidFill>
                  </a:rPr>
                  <a:t>regularized</a:t>
                </a:r>
                <a:r>
                  <a:rPr lang="fr-FR" sz="3000" dirty="0">
                    <a:solidFill>
                      <a:schemeClr val="dk1"/>
                    </a:solidFill>
                  </a:rPr>
                  <a:t> optimal transport </a:t>
                </a:r>
                <a:r>
                  <a:rPr lang="fr-FR" sz="3000" dirty="0" err="1">
                    <a:solidFill>
                      <a:schemeClr val="dk1"/>
                    </a:solidFill>
                  </a:rPr>
                  <a:t>problem</a:t>
                </a:r>
                <a:r>
                  <a:rPr lang="fr-FR" sz="3000" dirty="0">
                    <a:solidFill>
                      <a:schemeClr val="dk1"/>
                    </a:solidFill>
                  </a:rPr>
                  <a:t> </a:t>
                </a:r>
                <a:r>
                  <a:rPr lang="fr-FR" sz="3000" dirty="0" err="1"/>
                  <a:t>reads</a:t>
                </a:r>
                <a:r>
                  <a:rPr lang="fr-FR" sz="3000" dirty="0">
                    <a:solidFill>
                      <a:schemeClr val="dk1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B90E5CA-ED8B-4245-9769-3266272E8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05" y="7497168"/>
                <a:ext cx="13925248" cy="1131977"/>
              </a:xfrm>
              <a:prstGeom prst="rect">
                <a:avLst/>
              </a:prstGeom>
              <a:blipFill>
                <a:blip r:embed="rId5"/>
                <a:stretch>
                  <a:fillRect l="-912" t="-61111" r="-638" b="-4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8" name="Text Box 22"/>
              <p:cNvSpPr txBox="1">
                <a:spLocks noChangeArrowheads="1"/>
              </p:cNvSpPr>
              <p:nvPr/>
            </p:nvSpPr>
            <p:spPr bwMode="auto">
              <a:xfrm>
                <a:off x="-55217" y="9255409"/>
                <a:ext cx="13835617" cy="1980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t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fr-FR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fr-FR" sz="3000" b="0" i="0" smtClean="0">
                          <a:latin typeface="Cambria Math" panose="02040503050406030204" pitchFamily="18" charset="0"/>
                        </a:rPr>
                        <m:t>Transport</m:t>
                      </m:r>
                      <m:r>
                        <a:rPr lang="fr-FR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3000" b="0" i="0" smtClean="0"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fr-FR" sz="30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+   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fr-FR" sz="3000" b="0" i="0" smtClean="0">
                          <a:latin typeface="Cambria Math" panose="02040503050406030204" pitchFamily="18" charset="0"/>
                        </a:rPr>
                        <m:t>Regularization</m:t>
                      </m:r>
                      <m:r>
                        <a:rPr lang="fr-FR" sz="30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+   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fr-FR" sz="3000" b="0" i="0" smtClean="0">
                          <a:latin typeface="Cambria Math" panose="02040503050406030204" pitchFamily="18" charset="0"/>
                        </a:rPr>
                        <m:t>Relaxation</m:t>
                      </m:r>
                    </m:oMath>
                  </m:oMathPara>
                </a14:m>
                <a:endParaRPr lang="fr-FR" sz="30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3000" b="0" dirty="0"/>
                  <a:t>	</a:t>
                </a:r>
              </a:p>
              <a:p>
                <a:endParaRPr lang="fr-FR" sz="3000" b="0" dirty="0"/>
              </a:p>
              <a:p>
                <a:endParaRPr lang="fr-FR" sz="3000" b="0" dirty="0"/>
              </a:p>
            </p:txBody>
          </p:sp>
        </mc:Choice>
        <mc:Fallback xmlns="">
          <p:sp>
            <p:nvSpPr>
              <p:cNvPr id="1434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5217" y="9255409"/>
                <a:ext cx="13835617" cy="1980414"/>
              </a:xfrm>
              <a:prstGeom prst="rect">
                <a:avLst/>
              </a:prstGeom>
              <a:blipFill>
                <a:blip r:embed="rId6"/>
                <a:stretch>
                  <a:fillRect l="-7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03530217-2458-B24F-8E83-4594E129A101}"/>
              </a:ext>
            </a:extLst>
          </p:cNvPr>
          <p:cNvSpPr txBox="1"/>
          <p:nvPr/>
        </p:nvSpPr>
        <p:spPr>
          <a:xfrm>
            <a:off x="19706402" y="6520281"/>
            <a:ext cx="4826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BF1238"/>
                </a:solidFill>
                <a:latin typeface="Arial Black"/>
                <a:ea typeface="ヒラギノ角ゴ Pro W3"/>
              </a:rPr>
              <a:t>Our Contribution</a:t>
            </a:r>
            <a:endParaRPr lang="fr-FR" sz="4000" dirty="0">
              <a:solidFill>
                <a:srgbClr val="BF1238"/>
              </a:solidFill>
              <a:latin typeface="Arial Black" charset="0"/>
            </a:endParaRPr>
          </a:p>
        </p:txBody>
      </p:sp>
      <p:sp>
        <p:nvSpPr>
          <p:cNvPr id="58" name="Rettangolo arrotondato 58">
            <a:extLst>
              <a:ext uri="{FF2B5EF4-FFF2-40B4-BE49-F238E27FC236}">
                <a16:creationId xmlns:a16="http://schemas.microsoft.com/office/drawing/2014/main" id="{ECA84FFA-935C-BB4B-AD79-7745554FC14B}"/>
              </a:ext>
            </a:extLst>
          </p:cNvPr>
          <p:cNvSpPr/>
          <p:nvPr/>
        </p:nvSpPr>
        <p:spPr bwMode="auto">
          <a:xfrm>
            <a:off x="15002778" y="6290911"/>
            <a:ext cx="14821664" cy="11478783"/>
          </a:xfrm>
          <a:prstGeom prst="roundRect">
            <a:avLst>
              <a:gd name="adj" fmla="val 6469"/>
            </a:avLst>
          </a:prstGeom>
          <a:noFill/>
          <a:ln w="38100" cap="flat" cmpd="sng" algn="ctr">
            <a:solidFill>
              <a:srgbClr val="BF12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7998" tIns="63998" rIns="127998" bIns="639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79980"/>
            <a:endParaRPr lang="it-IT" sz="3359"/>
          </a:p>
        </p:txBody>
      </p:sp>
      <p:sp>
        <p:nvSpPr>
          <p:cNvPr id="61" name="Rettangolo arrotondato 58">
            <a:extLst>
              <a:ext uri="{FF2B5EF4-FFF2-40B4-BE49-F238E27FC236}">
                <a16:creationId xmlns:a16="http://schemas.microsoft.com/office/drawing/2014/main" id="{CF92B2F7-52DA-5449-9604-D083D87716FC}"/>
              </a:ext>
            </a:extLst>
          </p:cNvPr>
          <p:cNvSpPr/>
          <p:nvPr/>
        </p:nvSpPr>
        <p:spPr bwMode="auto">
          <a:xfrm>
            <a:off x="15002778" y="18068051"/>
            <a:ext cx="14719026" cy="21571169"/>
          </a:xfrm>
          <a:prstGeom prst="roundRect">
            <a:avLst>
              <a:gd name="adj" fmla="val 6469"/>
            </a:avLst>
          </a:prstGeom>
          <a:noFill/>
          <a:ln w="38100" cap="flat" cmpd="sng" algn="ctr">
            <a:solidFill>
              <a:srgbClr val="BF12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7998" tIns="63998" rIns="127998" bIns="639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79980"/>
            <a:endParaRPr lang="it-IT" sz="3359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01871B-953E-B345-9399-C6F250228B9B}"/>
              </a:ext>
            </a:extLst>
          </p:cNvPr>
          <p:cNvGrpSpPr/>
          <p:nvPr/>
        </p:nvGrpSpPr>
        <p:grpSpPr>
          <a:xfrm>
            <a:off x="1100014" y="36055653"/>
            <a:ext cx="12737037" cy="3420236"/>
            <a:chOff x="815766" y="36055653"/>
            <a:chExt cx="12737037" cy="3420236"/>
          </a:xfrm>
        </p:grpSpPr>
        <p:pic>
          <p:nvPicPr>
            <p:cNvPr id="71" name="Picture 10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EEEA1B6C-CDC2-1746-B672-923F7999C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3684" y="36055981"/>
              <a:ext cx="3441600" cy="3419581"/>
            </a:xfrm>
            <a:prstGeom prst="rect">
              <a:avLst/>
            </a:prstGeom>
          </p:spPr>
        </p:pic>
        <p:pic>
          <p:nvPicPr>
            <p:cNvPr id="72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816585E7-3112-FE4E-9F55-23F8D5E76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5766" y="36056010"/>
              <a:ext cx="3945600" cy="3419522"/>
            </a:xfrm>
            <a:prstGeom prst="rect">
              <a:avLst/>
            </a:prstGeom>
          </p:spPr>
        </p:pic>
        <p:pic>
          <p:nvPicPr>
            <p:cNvPr id="73" name="Picture 16" descr="A picture containing photo, sky, object&#10;&#10;Description automatically generated">
              <a:extLst>
                <a:ext uri="{FF2B5EF4-FFF2-40B4-BE49-F238E27FC236}">
                  <a16:creationId xmlns:a16="http://schemas.microsoft.com/office/drawing/2014/main" id="{189558C1-0FDA-DB43-B7AA-42313B20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87603" y="36055653"/>
              <a:ext cx="3265200" cy="342023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E9AB9BE-E56D-D247-BD12-A780F16630B5}"/>
                  </a:ext>
                </a:extLst>
              </p:cNvPr>
              <p:cNvSpPr txBox="1"/>
              <p:nvPr/>
            </p:nvSpPr>
            <p:spPr>
              <a:xfrm>
                <a:off x="430579" y="21113849"/>
                <a:ext cx="14241869" cy="17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000" dirty="0"/>
                  <a:t>By </a:t>
                </a:r>
                <a:r>
                  <a:rPr lang="fr-FR" sz="3000" dirty="0" err="1"/>
                  <a:t>minimizing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FR" sz="3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fr-FR" sz="3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3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fr-FR" sz="3000" dirty="0"/>
                  <a:t> </a:t>
                </a:r>
                <a:r>
                  <a:rPr lang="fr-FR" sz="3000" dirty="0" err="1"/>
                  <a:t>with</a:t>
                </a:r>
                <a:r>
                  <a:rPr lang="fr-FR" sz="3000" dirty="0"/>
                  <a:t> respect to the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3000" dirty="0"/>
                  <a:t> of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3000" dirty="0"/>
                  <a:t>, </a:t>
                </a:r>
                <a:r>
                  <a:rPr lang="fr-FR" sz="3000" dirty="0" err="1"/>
                  <a:t>where</a:t>
                </a:r>
                <a:r>
                  <a:rPr lang="fr-FR" sz="3000" dirty="0"/>
                  <a:t>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3000" dirty="0"/>
                  <a:t> </a:t>
                </a:r>
                <a:r>
                  <a:rPr lang="fr-FR" sz="3000" dirty="0" err="1"/>
                  <a:t>is</a:t>
                </a:r>
                <a:r>
                  <a:rPr lang="fr-FR" sz="3000" dirty="0"/>
                  <a:t> the atlas, </a:t>
                </a:r>
                <a:r>
                  <a:rPr lang="fr-FR" sz="3000" dirty="0" err="1"/>
                  <a:t>we</a:t>
                </a:r>
                <a:r>
                  <a:rPr lang="fr-FR" sz="3000" dirty="0"/>
                  <a:t> </a:t>
                </a:r>
                <a:r>
                  <a:rPr lang="fr-FR" sz="3000" dirty="0" err="1"/>
                  <a:t>estimate</a:t>
                </a:r>
                <a:r>
                  <a:rPr lang="fr-FR" sz="3000" dirty="0"/>
                  <a:t> the </a:t>
                </a:r>
                <a:r>
                  <a:rPr lang="fr-FR" sz="3000" dirty="0" err="1"/>
                  <a:t>Wasserstein</a:t>
                </a:r>
                <a:r>
                  <a:rPr lang="fr-FR" sz="3000" dirty="0"/>
                  <a:t> </a:t>
                </a:r>
                <a:r>
                  <a:rPr lang="fr-FR" sz="3000" dirty="0" err="1"/>
                  <a:t>barycenter</a:t>
                </a:r>
                <a:r>
                  <a:rPr lang="fr-FR" sz="3000" dirty="0"/>
                  <a:t>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3000" dirty="0"/>
                  <a:t>. </a:t>
                </a:r>
                <a:r>
                  <a:rPr lang="fr-FR" sz="3000" dirty="0" err="1"/>
                  <a:t>Here</a:t>
                </a:r>
                <a:r>
                  <a:rPr lang="fr-FR" sz="3000" dirty="0"/>
                  <a:t>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3000" dirty="0"/>
                  <a:t> are images and </a:t>
                </a:r>
                <a:r>
                  <a:rPr lang="fr-FR" sz="3000" dirty="0" err="1"/>
                  <a:t>so</a:t>
                </a:r>
                <a:r>
                  <a:rPr lang="fr-FR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sz="2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fr-FR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fr-FR" sz="2800" dirty="0"/>
                  <a:t> where</a:t>
                </a:r>
                <a:r>
                  <a:rPr lang="fr-FR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3000" dirty="0"/>
                  <a:t> are </a:t>
                </a:r>
                <a:r>
                  <a:rPr lang="fr-FR" sz="3000" dirty="0" err="1"/>
                  <a:t>intensities</a:t>
                </a:r>
                <a:r>
                  <a:rPr lang="fr-FR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sz="3000" dirty="0"/>
                  <a:t> the </a:t>
                </a:r>
                <a:r>
                  <a:rPr lang="fr-FR" sz="3000" dirty="0" err="1"/>
                  <a:t>voxel</a:t>
                </a:r>
                <a:r>
                  <a:rPr lang="fr-FR" sz="3000" dirty="0"/>
                  <a:t> positions.</a:t>
                </a: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E9AB9BE-E56D-D247-BD12-A780F1663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9" y="21113849"/>
                <a:ext cx="14241869" cy="1795876"/>
              </a:xfrm>
              <a:prstGeom prst="rect">
                <a:avLst/>
              </a:prstGeom>
              <a:blipFill>
                <a:blip r:embed="rId10"/>
                <a:stretch>
                  <a:fillRect l="-891" t="-35211" r="-133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E1A2778-86FB-174B-8728-0F13D8B69CF2}"/>
              </a:ext>
            </a:extLst>
          </p:cNvPr>
          <p:cNvGrpSpPr/>
          <p:nvPr/>
        </p:nvGrpSpPr>
        <p:grpSpPr>
          <a:xfrm>
            <a:off x="314760" y="31483001"/>
            <a:ext cx="14307544" cy="3917224"/>
            <a:chOff x="303958" y="30691738"/>
            <a:chExt cx="14307544" cy="3917224"/>
          </a:xfrm>
        </p:grpSpPr>
        <p:pic>
          <p:nvPicPr>
            <p:cNvPr id="68" name="Picture 4" descr="A close up of a box&#10;&#10;Description automatically generated">
              <a:extLst>
                <a:ext uri="{FF2B5EF4-FFF2-40B4-BE49-F238E27FC236}">
                  <a16:creationId xmlns:a16="http://schemas.microsoft.com/office/drawing/2014/main" id="{E1C686AC-0B0B-6C43-B7F8-22FEFE30E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3958" y="30692515"/>
              <a:ext cx="3895544" cy="3420000"/>
            </a:xfrm>
            <a:prstGeom prst="rect">
              <a:avLst/>
            </a:prstGeom>
          </p:spPr>
        </p:pic>
        <p:pic>
          <p:nvPicPr>
            <p:cNvPr id="69" name="Picture 6" descr="A close up of an animal&#10;&#10;Description automatically generated">
              <a:extLst>
                <a:ext uri="{FF2B5EF4-FFF2-40B4-BE49-F238E27FC236}">
                  <a16:creationId xmlns:a16="http://schemas.microsoft.com/office/drawing/2014/main" id="{15187F68-D0EC-A642-9D6D-0F10BA714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37502" y="30691738"/>
              <a:ext cx="4123725" cy="3420000"/>
            </a:xfrm>
            <a:prstGeom prst="rect">
              <a:avLst/>
            </a:prstGeom>
          </p:spPr>
        </p:pic>
        <p:pic>
          <p:nvPicPr>
            <p:cNvPr id="70" name="Picture 8">
              <a:extLst>
                <a:ext uri="{FF2B5EF4-FFF2-40B4-BE49-F238E27FC236}">
                  <a16:creationId xmlns:a16="http://schemas.microsoft.com/office/drawing/2014/main" id="{356129F7-7089-7E4F-98C0-09F10B679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601102" y="30692768"/>
              <a:ext cx="4010400" cy="3419495"/>
            </a:xfrm>
            <a:prstGeom prst="rect">
              <a:avLst/>
            </a:prstGeom>
          </p:spPr>
        </p:pic>
        <p:sp>
          <p:nvSpPr>
            <p:cNvPr id="81" name="TextBox 21">
              <a:extLst>
                <a:ext uri="{FF2B5EF4-FFF2-40B4-BE49-F238E27FC236}">
                  <a16:creationId xmlns:a16="http://schemas.microsoft.com/office/drawing/2014/main" id="{59431F20-740D-DA4D-9F32-DF65DDBAD735}"/>
                </a:ext>
              </a:extLst>
            </p:cNvPr>
            <p:cNvSpPr txBox="1"/>
            <p:nvPr/>
          </p:nvSpPr>
          <p:spPr>
            <a:xfrm rot="16200000">
              <a:off x="4368392" y="32286684"/>
              <a:ext cx="800219" cy="23166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4000" b="1" dirty="0"/>
                <a:t>…</a:t>
              </a:r>
            </a:p>
          </p:txBody>
        </p:sp>
        <p:sp>
          <p:nvSpPr>
            <p:cNvPr id="101" name="TextBox 21">
              <a:extLst>
                <a:ext uri="{FF2B5EF4-FFF2-40B4-BE49-F238E27FC236}">
                  <a16:creationId xmlns:a16="http://schemas.microsoft.com/office/drawing/2014/main" id="{746701EB-ECE4-7943-AEA4-178981C38C4B}"/>
                </a:ext>
              </a:extLst>
            </p:cNvPr>
            <p:cNvSpPr txBox="1"/>
            <p:nvPr/>
          </p:nvSpPr>
          <p:spPr>
            <a:xfrm rot="16200000">
              <a:off x="9631991" y="32286684"/>
              <a:ext cx="800219" cy="23166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4000" b="1" dirty="0"/>
                <a:t>…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12458FF-F0B7-B347-AFB1-96A381F570C7}"/>
                </a:ext>
              </a:extLst>
            </p:cNvPr>
            <p:cNvSpPr txBox="1"/>
            <p:nvPr/>
          </p:nvSpPr>
          <p:spPr>
            <a:xfrm>
              <a:off x="1583794" y="34147297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Subject</a:t>
              </a:r>
              <a:r>
                <a:rPr lang="fr-FR" sz="2400" dirty="0"/>
                <a:t> 1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1D3B6B6-78E9-CA49-9DB5-25ADCC25B5C6}"/>
                </a:ext>
              </a:extLst>
            </p:cNvPr>
            <p:cNvSpPr txBox="1"/>
            <p:nvPr/>
          </p:nvSpPr>
          <p:spPr>
            <a:xfrm>
              <a:off x="6745996" y="34147297"/>
              <a:ext cx="1451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Subject</a:t>
              </a:r>
              <a:r>
                <a:rPr lang="fr-FR" sz="2400" dirty="0"/>
                <a:t> k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CCAC3120-365A-D14B-BD6C-814CBF2F7B74}"/>
                </a:ext>
              </a:extLst>
            </p:cNvPr>
            <p:cNvSpPr txBox="1"/>
            <p:nvPr/>
          </p:nvSpPr>
          <p:spPr>
            <a:xfrm>
              <a:off x="11691628" y="34147297"/>
              <a:ext cx="1502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/>
                <a:t>Subject</a:t>
              </a:r>
              <a:r>
                <a:rPr lang="fr-FR" sz="2400" dirty="0"/>
                <a:t> K</a:t>
              </a:r>
            </a:p>
          </p:txBody>
        </p:sp>
      </p:grpSp>
      <p:sp>
        <p:nvSpPr>
          <p:cNvPr id="14336" name="ZoneTexte 14335">
            <a:extLst>
              <a:ext uri="{FF2B5EF4-FFF2-40B4-BE49-F238E27FC236}">
                <a16:creationId xmlns:a16="http://schemas.microsoft.com/office/drawing/2014/main" id="{8ADB9C95-F7C4-4D48-A0BF-770BC3E729C3}"/>
              </a:ext>
            </a:extLst>
          </p:cNvPr>
          <p:cNvSpPr txBox="1"/>
          <p:nvPr/>
        </p:nvSpPr>
        <p:spPr>
          <a:xfrm>
            <a:off x="17103608" y="18161521"/>
            <a:ext cx="10517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BF1238"/>
                </a:solidFill>
                <a:latin typeface="Arial Black" charset="0"/>
              </a:rPr>
              <a:t>Label Transfer on Brain </a:t>
            </a:r>
            <a:r>
              <a:rPr lang="fr-FR" sz="4000" dirty="0" err="1">
                <a:solidFill>
                  <a:srgbClr val="BF1238"/>
                </a:solidFill>
                <a:latin typeface="Arial Black" charset="0"/>
              </a:rPr>
              <a:t>Tractograms</a:t>
            </a:r>
            <a:endParaRPr lang="fr-FR" sz="4000" dirty="0">
              <a:solidFill>
                <a:srgbClr val="BF1238"/>
              </a:solidFill>
              <a:latin typeface="Arial Black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0" name="ZoneTexte 14339">
                <a:extLst>
                  <a:ext uri="{FF2B5EF4-FFF2-40B4-BE49-F238E27FC236}">
                    <a16:creationId xmlns:a16="http://schemas.microsoft.com/office/drawing/2014/main" id="{448CE4DB-BFF5-5945-AB62-ED8D335051CE}"/>
                  </a:ext>
                </a:extLst>
              </p:cNvPr>
              <p:cNvSpPr txBox="1"/>
              <p:nvPr/>
            </p:nvSpPr>
            <p:spPr>
              <a:xfrm>
                <a:off x="19796881" y="28325147"/>
                <a:ext cx="4769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/>
                  <a:t> </a:t>
                </a:r>
                <a:r>
                  <a:rPr lang="fr-FR" sz="2400" dirty="0" err="1"/>
                  <a:t>Each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fiber</a:t>
                </a:r>
                <a:r>
                  <a:rPr lang="fr-FR" sz="2400" dirty="0"/>
                  <a:t> 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sampled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20 points  and </a:t>
                </a:r>
                <a:r>
                  <a:rPr lang="fr-FR" sz="2400" dirty="0" err="1"/>
                  <a:t>seen</a:t>
                </a:r>
                <a:r>
                  <a:rPr lang="fr-FR" sz="2400" dirty="0"/>
                  <a:t> as a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14340" name="ZoneTexte 14339">
                <a:extLst>
                  <a:ext uri="{FF2B5EF4-FFF2-40B4-BE49-F238E27FC236}">
                    <a16:creationId xmlns:a16="http://schemas.microsoft.com/office/drawing/2014/main" id="{448CE4DB-BFF5-5945-AB62-ED8D3350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881" y="28325147"/>
                <a:ext cx="4769420" cy="830997"/>
              </a:xfrm>
              <a:prstGeom prst="rect">
                <a:avLst/>
              </a:prstGeom>
              <a:blipFill>
                <a:blip r:embed="rId14"/>
                <a:stretch>
                  <a:fillRect l="-1596" t="-4478" b="-13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ZoneTexte 14340">
                <a:extLst>
                  <a:ext uri="{FF2B5EF4-FFF2-40B4-BE49-F238E27FC236}">
                    <a16:creationId xmlns:a16="http://schemas.microsoft.com/office/drawing/2014/main" id="{C039B380-3894-D142-AD4C-80FE934FB70A}"/>
                  </a:ext>
                </a:extLst>
              </p:cNvPr>
              <p:cNvSpPr txBox="1"/>
              <p:nvPr/>
            </p:nvSpPr>
            <p:spPr>
              <a:xfrm>
                <a:off x="15722409" y="32828788"/>
                <a:ext cx="3467038" cy="97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14341" name="ZoneTexte 14340">
                <a:extLst>
                  <a:ext uri="{FF2B5EF4-FFF2-40B4-BE49-F238E27FC236}">
                    <a16:creationId xmlns:a16="http://schemas.microsoft.com/office/drawing/2014/main" id="{C039B380-3894-D142-AD4C-80FE934FB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2409" y="32828788"/>
                <a:ext cx="3467038" cy="974177"/>
              </a:xfrm>
              <a:prstGeom prst="rect">
                <a:avLst/>
              </a:prstGeom>
              <a:blipFill>
                <a:blip r:embed="rId15"/>
                <a:stretch>
                  <a:fillRect t="-151282" b="-2243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9" name="ZoneTexte 14348">
                <a:extLst>
                  <a:ext uri="{FF2B5EF4-FFF2-40B4-BE49-F238E27FC236}">
                    <a16:creationId xmlns:a16="http://schemas.microsoft.com/office/drawing/2014/main" id="{456C1FD1-FC82-E74F-8FD4-3A20BE97001E}"/>
                  </a:ext>
                </a:extLst>
              </p:cNvPr>
              <p:cNvSpPr txBox="1"/>
              <p:nvPr/>
            </p:nvSpPr>
            <p:spPr>
              <a:xfrm>
                <a:off x="17821923" y="32271391"/>
                <a:ext cx="20929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err="1"/>
                  <a:t>fiber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4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r>
                  <a:rPr lang="fr-FR" sz="2400" dirty="0"/>
                  <a:t> </a:t>
                </a:r>
              </a:p>
            </p:txBody>
          </p:sp>
        </mc:Choice>
        <mc:Fallback>
          <p:sp>
            <p:nvSpPr>
              <p:cNvPr id="14349" name="ZoneTexte 14348">
                <a:extLst>
                  <a:ext uri="{FF2B5EF4-FFF2-40B4-BE49-F238E27FC236}">
                    <a16:creationId xmlns:a16="http://schemas.microsoft.com/office/drawing/2014/main" id="{456C1FD1-FC82-E74F-8FD4-3A20BE970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923" y="32271391"/>
                <a:ext cx="2092905" cy="461665"/>
              </a:xfrm>
              <a:prstGeom prst="rect">
                <a:avLst/>
              </a:prstGeom>
              <a:blipFill>
                <a:blip r:embed="rId16"/>
                <a:stretch>
                  <a:fillRect l="-4217" t="-8108" b="-270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51" name="ZoneTexte 14350">
                <a:extLst>
                  <a:ext uri="{FF2B5EF4-FFF2-40B4-BE49-F238E27FC236}">
                    <a16:creationId xmlns:a16="http://schemas.microsoft.com/office/drawing/2014/main" id="{E02E1410-221F-5B49-8A94-D47715EBCA20}"/>
                  </a:ext>
                </a:extLst>
              </p:cNvPr>
              <p:cNvSpPr txBox="1"/>
              <p:nvPr/>
            </p:nvSpPr>
            <p:spPr>
              <a:xfrm>
                <a:off x="24239484" y="32846065"/>
                <a:ext cx="3526350" cy="102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fr-FR" sz="2800"/>
              </a:p>
            </p:txBody>
          </p:sp>
        </mc:Choice>
        <mc:Fallback>
          <p:sp>
            <p:nvSpPr>
              <p:cNvPr id="14351" name="ZoneTexte 14350">
                <a:extLst>
                  <a:ext uri="{FF2B5EF4-FFF2-40B4-BE49-F238E27FC236}">
                    <a16:creationId xmlns:a16="http://schemas.microsoft.com/office/drawing/2014/main" id="{E02E1410-221F-5B49-8A94-D47715EBC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9484" y="32846065"/>
                <a:ext cx="3526350" cy="1022972"/>
              </a:xfrm>
              <a:prstGeom prst="rect">
                <a:avLst/>
              </a:prstGeom>
              <a:blipFill>
                <a:blip r:embed="rId17"/>
                <a:stretch>
                  <a:fillRect t="-143902" b="-2097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53" name="ZoneTexte 14352">
                <a:extLst>
                  <a:ext uri="{FF2B5EF4-FFF2-40B4-BE49-F238E27FC236}">
                    <a16:creationId xmlns:a16="http://schemas.microsoft.com/office/drawing/2014/main" id="{7E10868C-FA8A-FD41-9CDE-6DCC2F5EB097}"/>
                  </a:ext>
                </a:extLst>
              </p:cNvPr>
              <p:cNvSpPr txBox="1"/>
              <p:nvPr/>
            </p:nvSpPr>
            <p:spPr>
              <a:xfrm>
                <a:off x="26180933" y="32327784"/>
                <a:ext cx="3022879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/>
                  <a:t>fiber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sz="2400"/>
                  <a:t> </a:t>
                </a:r>
                <a:r>
                  <a:rPr lang="fr-FR" sz="2400" err="1"/>
                  <a:t>with</a:t>
                </a:r>
                <a:r>
                  <a:rPr lang="fr-FR" sz="2400"/>
                  <a:t> label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𝑙𝑎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fr-FR" sz="2400"/>
              </a:p>
            </p:txBody>
          </p:sp>
        </mc:Choice>
        <mc:Fallback>
          <p:sp>
            <p:nvSpPr>
              <p:cNvPr id="14353" name="ZoneTexte 14352">
                <a:extLst>
                  <a:ext uri="{FF2B5EF4-FFF2-40B4-BE49-F238E27FC236}">
                    <a16:creationId xmlns:a16="http://schemas.microsoft.com/office/drawing/2014/main" id="{7E10868C-FA8A-FD41-9CDE-6DCC2F5EB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0933" y="32327784"/>
                <a:ext cx="3022879" cy="491417"/>
              </a:xfrm>
              <a:prstGeom prst="rect">
                <a:avLst/>
              </a:prstGeom>
              <a:blipFill>
                <a:blip r:embed="rId18"/>
                <a:stretch>
                  <a:fillRect l="-2917" t="-75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6" name="Forme libre 14355">
            <a:extLst>
              <a:ext uri="{FF2B5EF4-FFF2-40B4-BE49-F238E27FC236}">
                <a16:creationId xmlns:a16="http://schemas.microsoft.com/office/drawing/2014/main" id="{AE1C52AC-1997-9E46-B91E-4CDC02A46B06}"/>
              </a:ext>
            </a:extLst>
          </p:cNvPr>
          <p:cNvSpPr/>
          <p:nvPr/>
        </p:nvSpPr>
        <p:spPr bwMode="auto">
          <a:xfrm>
            <a:off x="27230312" y="32944385"/>
            <a:ext cx="277992" cy="394612"/>
          </a:xfrm>
          <a:custGeom>
            <a:avLst/>
            <a:gdLst>
              <a:gd name="connsiteX0" fmla="*/ 0 w 349623"/>
              <a:gd name="connsiteY0" fmla="*/ 833718 h 833718"/>
              <a:gd name="connsiteX1" fmla="*/ 242047 w 349623"/>
              <a:gd name="connsiteY1" fmla="*/ 591671 h 833718"/>
              <a:gd name="connsiteX2" fmla="*/ 349623 w 349623"/>
              <a:gd name="connsiteY2" fmla="*/ 0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623" h="833718">
                <a:moveTo>
                  <a:pt x="0" y="833718"/>
                </a:moveTo>
                <a:cubicBezTo>
                  <a:pt x="91888" y="782171"/>
                  <a:pt x="183777" y="730624"/>
                  <a:pt x="242047" y="591671"/>
                </a:cubicBezTo>
                <a:cubicBezTo>
                  <a:pt x="300317" y="452718"/>
                  <a:pt x="324970" y="226359"/>
                  <a:pt x="34962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1" name="Forme libre 130">
            <a:extLst>
              <a:ext uri="{FF2B5EF4-FFF2-40B4-BE49-F238E27FC236}">
                <a16:creationId xmlns:a16="http://schemas.microsoft.com/office/drawing/2014/main" id="{8739F769-E408-664E-87CC-6B35A8ED3092}"/>
              </a:ext>
            </a:extLst>
          </p:cNvPr>
          <p:cNvSpPr/>
          <p:nvPr/>
        </p:nvSpPr>
        <p:spPr bwMode="auto">
          <a:xfrm>
            <a:off x="18660448" y="32715920"/>
            <a:ext cx="193240" cy="589049"/>
          </a:xfrm>
          <a:custGeom>
            <a:avLst/>
            <a:gdLst>
              <a:gd name="connsiteX0" fmla="*/ 0 w 349623"/>
              <a:gd name="connsiteY0" fmla="*/ 833718 h 833718"/>
              <a:gd name="connsiteX1" fmla="*/ 242047 w 349623"/>
              <a:gd name="connsiteY1" fmla="*/ 591671 h 833718"/>
              <a:gd name="connsiteX2" fmla="*/ 349623 w 349623"/>
              <a:gd name="connsiteY2" fmla="*/ 0 h 8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623" h="833718">
                <a:moveTo>
                  <a:pt x="0" y="833718"/>
                </a:moveTo>
                <a:cubicBezTo>
                  <a:pt x="91888" y="782171"/>
                  <a:pt x="183777" y="730624"/>
                  <a:pt x="242047" y="591671"/>
                </a:cubicBezTo>
                <a:cubicBezTo>
                  <a:pt x="300317" y="452718"/>
                  <a:pt x="324970" y="226359"/>
                  <a:pt x="34962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8" name="ZoneTexte 14357">
                <a:extLst>
                  <a:ext uri="{FF2B5EF4-FFF2-40B4-BE49-F238E27FC236}">
                    <a16:creationId xmlns:a16="http://schemas.microsoft.com/office/drawing/2014/main" id="{B91C2759-8A48-6B4A-823C-4229C6BD0D0D}"/>
                  </a:ext>
                </a:extLst>
              </p:cNvPr>
              <p:cNvSpPr txBox="1"/>
              <p:nvPr/>
            </p:nvSpPr>
            <p:spPr>
              <a:xfrm>
                <a:off x="19191732" y="33427217"/>
                <a:ext cx="5166722" cy="1523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</a:rPr>
                                  <m:t>OT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fr-FR" dirty="0"/>
              </a:p>
              <a:p>
                <a:pPr algn="ctr"/>
                <a:r>
                  <a:rPr lang="fr-FR" sz="2800" b="1" dirty="0" err="1"/>
                  <a:t>Computed</a:t>
                </a:r>
                <a:r>
                  <a:rPr lang="fr-FR" sz="2800" b="1" dirty="0"/>
                  <a:t> on the </a:t>
                </a:r>
                <a:r>
                  <a:rPr lang="fr-FR" sz="2800" b="1" dirty="0" err="1"/>
                  <a:t>whole</a:t>
                </a:r>
                <a:r>
                  <a:rPr lang="fr-FR" sz="2800" b="1" dirty="0"/>
                  <a:t> </a:t>
                </a:r>
                <a:r>
                  <a:rPr lang="fr-FR" sz="2800" b="1" dirty="0" err="1"/>
                  <a:t>tractogram</a:t>
                </a:r>
                <a:r>
                  <a:rPr lang="fr-FR" sz="2800" b="1" dirty="0"/>
                  <a:t> in 30 minutes</a:t>
                </a:r>
              </a:p>
            </p:txBody>
          </p:sp>
        </mc:Choice>
        <mc:Fallback xmlns="">
          <p:sp>
            <p:nvSpPr>
              <p:cNvPr id="14358" name="ZoneTexte 14357">
                <a:extLst>
                  <a:ext uri="{FF2B5EF4-FFF2-40B4-BE49-F238E27FC236}">
                    <a16:creationId xmlns:a16="http://schemas.microsoft.com/office/drawing/2014/main" id="{B91C2759-8A48-6B4A-823C-4229C6BD0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732" y="33427217"/>
                <a:ext cx="5166722" cy="1523046"/>
              </a:xfrm>
              <a:prstGeom prst="rect">
                <a:avLst/>
              </a:prstGeom>
              <a:blipFill>
                <a:blip r:embed="rId1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64" name="Rectangle : coins arrondis 14363">
            <a:extLst>
              <a:ext uri="{FF2B5EF4-FFF2-40B4-BE49-F238E27FC236}">
                <a16:creationId xmlns:a16="http://schemas.microsoft.com/office/drawing/2014/main" id="{1EB17F20-145E-4243-8A51-ED9D7C21AAB9}"/>
              </a:ext>
            </a:extLst>
          </p:cNvPr>
          <p:cNvSpPr/>
          <p:nvPr/>
        </p:nvSpPr>
        <p:spPr bwMode="auto">
          <a:xfrm>
            <a:off x="3393357" y="9235284"/>
            <a:ext cx="2579722" cy="618764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366" name="Rectangle 14365">
            <a:extLst>
              <a:ext uri="{FF2B5EF4-FFF2-40B4-BE49-F238E27FC236}">
                <a16:creationId xmlns:a16="http://schemas.microsoft.com/office/drawing/2014/main" id="{2A0447D5-E23B-564E-AA06-83B35C4D6D44}"/>
              </a:ext>
            </a:extLst>
          </p:cNvPr>
          <p:cNvSpPr/>
          <p:nvPr/>
        </p:nvSpPr>
        <p:spPr bwMode="auto">
          <a:xfrm>
            <a:off x="3289988" y="9045599"/>
            <a:ext cx="6371113" cy="103541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367" name="Rectangle 14366">
            <a:extLst>
              <a:ext uri="{FF2B5EF4-FFF2-40B4-BE49-F238E27FC236}">
                <a16:creationId xmlns:a16="http://schemas.microsoft.com/office/drawing/2014/main" id="{FA08242C-2330-304D-ACD8-95F22B413BEE}"/>
              </a:ext>
            </a:extLst>
          </p:cNvPr>
          <p:cNvSpPr/>
          <p:nvPr/>
        </p:nvSpPr>
        <p:spPr bwMode="auto">
          <a:xfrm>
            <a:off x="3069293" y="8832648"/>
            <a:ext cx="9731721" cy="1431008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4372" name="Image 14371">
            <a:extLst>
              <a:ext uri="{FF2B5EF4-FFF2-40B4-BE49-F238E27FC236}">
                <a16:creationId xmlns:a16="http://schemas.microsoft.com/office/drawing/2014/main" id="{EE51697D-C23C-0B4E-874C-1414A24AB8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538829" y="27678373"/>
            <a:ext cx="3277490" cy="24974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378" name="ZoneTexte 14377">
                <a:extLst>
                  <a:ext uri="{FF2B5EF4-FFF2-40B4-BE49-F238E27FC236}">
                    <a16:creationId xmlns:a16="http://schemas.microsoft.com/office/drawing/2014/main" id="{22AB002B-40A0-0E48-B606-CC9D75F2A911}"/>
                  </a:ext>
                </a:extLst>
              </p:cNvPr>
              <p:cNvSpPr txBox="1"/>
              <p:nvPr/>
            </p:nvSpPr>
            <p:spPr>
              <a:xfrm>
                <a:off x="625621" y="11320761"/>
                <a:ext cx="13754150" cy="74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3000" dirty="0"/>
                  <a:t>3 </a:t>
                </a:r>
                <a:r>
                  <a:rPr lang="fr-FR" sz="3000" dirty="0" err="1"/>
                  <a:t>hyperparameters</a:t>
                </a:r>
                <a:r>
                  <a:rPr lang="fr-FR" sz="3000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3000" b="0" i="1" smtClean="0">
                        <a:latin typeface="Cambria Math" panose="02040503050406030204" pitchFamily="18" charset="0"/>
                      </a:rPr>
                      <m:t>ε</m:t>
                    </m:r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r-FR" sz="3000" b="0" dirty="0"/>
                  <a:t> and the </a:t>
                </a:r>
                <a:r>
                  <a:rPr lang="fr-FR" sz="3000" b="0" dirty="0" err="1"/>
                  <a:t>cost</a:t>
                </a:r>
                <a:r>
                  <a:rPr lang="fr-FR" sz="3000" b="0" dirty="0"/>
                  <a:t>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3000" b="0" dirty="0"/>
                  <a:t> matrix (</a:t>
                </a:r>
                <a:r>
                  <a:rPr lang="fr-FR" sz="3000" b="0" dirty="0" err="1"/>
                  <a:t>usually</a:t>
                </a:r>
                <a:r>
                  <a:rPr lang="fr-FR" sz="3000" b="0" dirty="0"/>
                  <a:t>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fr-FR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r-FR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3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000" b="0" dirty="0"/>
                  <a:t>)</a:t>
                </a:r>
              </a:p>
            </p:txBody>
          </p:sp>
        </mc:Choice>
        <mc:Fallback>
          <p:sp>
            <p:nvSpPr>
              <p:cNvPr id="14378" name="ZoneTexte 14377">
                <a:extLst>
                  <a:ext uri="{FF2B5EF4-FFF2-40B4-BE49-F238E27FC236}">
                    <a16:creationId xmlns:a16="http://schemas.microsoft.com/office/drawing/2014/main" id="{22AB002B-40A0-0E48-B606-CC9D75F2A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21" y="11320761"/>
                <a:ext cx="13754150" cy="744306"/>
              </a:xfrm>
              <a:prstGeom prst="rect">
                <a:avLst/>
              </a:prstGeom>
              <a:blipFill>
                <a:blip r:embed="rId21"/>
                <a:stretch>
                  <a:fillRect l="-830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80" name="Image 14379">
            <a:extLst>
              <a:ext uri="{FF2B5EF4-FFF2-40B4-BE49-F238E27FC236}">
                <a16:creationId xmlns:a16="http://schemas.microsoft.com/office/drawing/2014/main" id="{BAE6A032-0880-5146-B209-5D24AF1AB4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301920" y="30265036"/>
            <a:ext cx="3178071" cy="2991125"/>
          </a:xfrm>
          <a:prstGeom prst="rect">
            <a:avLst/>
          </a:prstGeom>
        </p:spPr>
      </p:pic>
      <p:pic>
        <p:nvPicPr>
          <p:cNvPr id="14384" name="Image 14383">
            <a:extLst>
              <a:ext uri="{FF2B5EF4-FFF2-40B4-BE49-F238E27FC236}">
                <a16:creationId xmlns:a16="http://schemas.microsoft.com/office/drawing/2014/main" id="{F7D60C4D-8912-4044-829D-87E66941C75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751491" y="27568383"/>
            <a:ext cx="2997792" cy="2497448"/>
          </a:xfrm>
          <a:prstGeom prst="rect">
            <a:avLst/>
          </a:prstGeom>
        </p:spPr>
      </p:pic>
      <p:cxnSp>
        <p:nvCxnSpPr>
          <p:cNvPr id="14389" name="Connecteur droit avec flèche 14388">
            <a:extLst>
              <a:ext uri="{FF2B5EF4-FFF2-40B4-BE49-F238E27FC236}">
                <a16:creationId xmlns:a16="http://schemas.microsoft.com/office/drawing/2014/main" id="{D78EFC55-6F3F-7140-BECD-9A025DE076C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13470" y="30163053"/>
            <a:ext cx="0" cy="30922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393" name="Connecteur droit avec flèche 14392">
            <a:extLst>
              <a:ext uri="{FF2B5EF4-FFF2-40B4-BE49-F238E27FC236}">
                <a16:creationId xmlns:a16="http://schemas.microsoft.com/office/drawing/2014/main" id="{CE468698-4E2D-694C-9546-D70ED58C5A5A}"/>
              </a:ext>
            </a:extLst>
          </p:cNvPr>
          <p:cNvCxnSpPr>
            <a:cxnSpLocks/>
          </p:cNvCxnSpPr>
          <p:nvPr/>
        </p:nvCxnSpPr>
        <p:spPr bwMode="auto">
          <a:xfrm>
            <a:off x="20369265" y="31712406"/>
            <a:ext cx="32794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95" name="ZoneTexte 14394">
                <a:extLst>
                  <a:ext uri="{FF2B5EF4-FFF2-40B4-BE49-F238E27FC236}">
                    <a16:creationId xmlns:a16="http://schemas.microsoft.com/office/drawing/2014/main" id="{592CF1B9-9D2F-BC45-9B91-88726CD2393A}"/>
                  </a:ext>
                </a:extLst>
              </p:cNvPr>
              <p:cNvSpPr txBox="1"/>
              <p:nvPr/>
            </p:nvSpPr>
            <p:spPr>
              <a:xfrm>
                <a:off x="22662390" y="29957644"/>
                <a:ext cx="1015471" cy="614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395" name="ZoneTexte 14394">
                <a:extLst>
                  <a:ext uri="{FF2B5EF4-FFF2-40B4-BE49-F238E27FC236}">
                    <a16:creationId xmlns:a16="http://schemas.microsoft.com/office/drawing/2014/main" id="{592CF1B9-9D2F-BC45-9B91-88726CD23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2390" y="29957644"/>
                <a:ext cx="1015471" cy="61478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97" name="ZoneTexte 14396">
            <a:extLst>
              <a:ext uri="{FF2B5EF4-FFF2-40B4-BE49-F238E27FC236}">
                <a16:creationId xmlns:a16="http://schemas.microsoft.com/office/drawing/2014/main" id="{C606DC50-4397-F642-B2DA-93C1B7F61105}"/>
              </a:ext>
            </a:extLst>
          </p:cNvPr>
          <p:cNvSpPr txBox="1"/>
          <p:nvPr/>
        </p:nvSpPr>
        <p:spPr>
          <a:xfrm>
            <a:off x="15418591" y="30359018"/>
            <a:ext cx="39805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err="1"/>
              <a:t>Unlabelled</a:t>
            </a:r>
            <a:r>
              <a:rPr lang="fr-FR" sz="2800" b="1" dirty="0"/>
              <a:t> </a:t>
            </a:r>
            <a:r>
              <a:rPr lang="fr-FR" sz="2800" b="1" dirty="0" err="1"/>
              <a:t>tractogram</a:t>
            </a:r>
            <a:endParaRPr lang="fr-FR" sz="2800" b="1" dirty="0"/>
          </a:p>
          <a:p>
            <a:r>
              <a:rPr lang="fr-FR" sz="2800" b="1" dirty="0"/>
              <a:t> of 1M </a:t>
            </a:r>
            <a:r>
              <a:rPr lang="fr-FR" sz="2800" b="1" dirty="0" err="1"/>
              <a:t>fibers</a:t>
            </a:r>
            <a:r>
              <a:rPr lang="fr-FR" sz="2800" b="1" dirty="0"/>
              <a:t> </a:t>
            </a:r>
          </a:p>
        </p:txBody>
      </p:sp>
      <p:sp>
        <p:nvSpPr>
          <p:cNvPr id="14398" name="ZoneTexte 14397">
            <a:extLst>
              <a:ext uri="{FF2B5EF4-FFF2-40B4-BE49-F238E27FC236}">
                <a16:creationId xmlns:a16="http://schemas.microsoft.com/office/drawing/2014/main" id="{47D6668B-37D0-6940-9176-E931F336D8A6}"/>
              </a:ext>
            </a:extLst>
          </p:cNvPr>
          <p:cNvSpPr txBox="1"/>
          <p:nvPr/>
        </p:nvSpPr>
        <p:spPr>
          <a:xfrm>
            <a:off x="25926434" y="30376690"/>
            <a:ext cx="3155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/>
              <a:t>Labelled</a:t>
            </a:r>
            <a:r>
              <a:rPr lang="fr-FR" sz="2800" b="1" dirty="0"/>
              <a:t> atlas of 800k </a:t>
            </a:r>
            <a:r>
              <a:rPr lang="fr-FR" sz="2800" b="1" dirty="0" err="1"/>
              <a:t>fibers</a:t>
            </a:r>
            <a:r>
              <a:rPr lang="fr-FR" sz="2800" b="1" dirty="0"/>
              <a:t> and 800 clusters (</a:t>
            </a:r>
            <a:r>
              <a:rPr lang="fr-FR" sz="2800" b="1" dirty="0" err="1"/>
              <a:t>from</a:t>
            </a:r>
            <a:r>
              <a:rPr lang="fr-FR" sz="2800" b="1" dirty="0"/>
              <a:t> [4])</a:t>
            </a:r>
          </a:p>
        </p:txBody>
      </p: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A3E5A37F-0905-3B45-B034-5C900AAC2537}"/>
              </a:ext>
            </a:extLst>
          </p:cNvPr>
          <p:cNvCxnSpPr>
            <a:cxnSpLocks/>
          </p:cNvCxnSpPr>
          <p:nvPr/>
        </p:nvCxnSpPr>
        <p:spPr bwMode="auto">
          <a:xfrm>
            <a:off x="18194897" y="31403914"/>
            <a:ext cx="1796191" cy="3036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302CA29F-9A73-F146-90A5-C7191868E57A}"/>
              </a:ext>
            </a:extLst>
          </p:cNvPr>
          <p:cNvCxnSpPr>
            <a:cxnSpLocks/>
          </p:cNvCxnSpPr>
          <p:nvPr/>
        </p:nvCxnSpPr>
        <p:spPr bwMode="auto">
          <a:xfrm flipH="1">
            <a:off x="24061813" y="31297322"/>
            <a:ext cx="1730191" cy="37667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22" name="Forme libre 121">
            <a:extLst>
              <a:ext uri="{FF2B5EF4-FFF2-40B4-BE49-F238E27FC236}">
                <a16:creationId xmlns:a16="http://schemas.microsoft.com/office/drawing/2014/main" id="{347E6F0B-D446-4346-B5D6-3A7BA2E60034}"/>
              </a:ext>
            </a:extLst>
          </p:cNvPr>
          <p:cNvSpPr/>
          <p:nvPr/>
        </p:nvSpPr>
        <p:spPr bwMode="auto">
          <a:xfrm>
            <a:off x="17729895" y="33823650"/>
            <a:ext cx="1392848" cy="513986"/>
          </a:xfrm>
          <a:custGeom>
            <a:avLst/>
            <a:gdLst>
              <a:gd name="connsiteX0" fmla="*/ 0 w 1273629"/>
              <a:gd name="connsiteY0" fmla="*/ 0 h 1094654"/>
              <a:gd name="connsiteX1" fmla="*/ 261258 w 1273629"/>
              <a:gd name="connsiteY1" fmla="*/ 947057 h 1094654"/>
              <a:gd name="connsiteX2" fmla="*/ 1273629 w 1273629"/>
              <a:gd name="connsiteY2" fmla="*/ 1077685 h 109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3629" h="1094654">
                <a:moveTo>
                  <a:pt x="0" y="0"/>
                </a:moveTo>
                <a:cubicBezTo>
                  <a:pt x="24493" y="383721"/>
                  <a:pt x="48987" y="767443"/>
                  <a:pt x="261258" y="947057"/>
                </a:cubicBezTo>
                <a:cubicBezTo>
                  <a:pt x="473529" y="1126671"/>
                  <a:pt x="873579" y="1102178"/>
                  <a:pt x="1273629" y="1077685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7" name="Forme libre 196">
            <a:extLst>
              <a:ext uri="{FF2B5EF4-FFF2-40B4-BE49-F238E27FC236}">
                <a16:creationId xmlns:a16="http://schemas.microsoft.com/office/drawing/2014/main" id="{FFB440C0-6971-EE40-84AF-75891A217E77}"/>
              </a:ext>
            </a:extLst>
          </p:cNvPr>
          <p:cNvSpPr/>
          <p:nvPr/>
        </p:nvSpPr>
        <p:spPr bwMode="auto">
          <a:xfrm flipH="1">
            <a:off x="24701288" y="34028692"/>
            <a:ext cx="1450495" cy="435314"/>
          </a:xfrm>
          <a:custGeom>
            <a:avLst/>
            <a:gdLst>
              <a:gd name="connsiteX0" fmla="*/ 0 w 1273629"/>
              <a:gd name="connsiteY0" fmla="*/ 0 h 1094654"/>
              <a:gd name="connsiteX1" fmla="*/ 261258 w 1273629"/>
              <a:gd name="connsiteY1" fmla="*/ 947057 h 1094654"/>
              <a:gd name="connsiteX2" fmla="*/ 1273629 w 1273629"/>
              <a:gd name="connsiteY2" fmla="*/ 1077685 h 109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3629" h="1094654">
                <a:moveTo>
                  <a:pt x="0" y="0"/>
                </a:moveTo>
                <a:cubicBezTo>
                  <a:pt x="24493" y="383721"/>
                  <a:pt x="48987" y="767443"/>
                  <a:pt x="261258" y="947057"/>
                </a:cubicBezTo>
                <a:cubicBezTo>
                  <a:pt x="473529" y="1126671"/>
                  <a:pt x="873579" y="1102178"/>
                  <a:pt x="1273629" y="1077685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951C4F5-6BE7-AE43-A277-5631DA176CD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17291" y="23058065"/>
            <a:ext cx="4236404" cy="423640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4188AA7-1222-E141-A96A-8DC13AB34A65}"/>
              </a:ext>
            </a:extLst>
          </p:cNvPr>
          <p:cNvSpPr txBox="1"/>
          <p:nvPr/>
        </p:nvSpPr>
        <p:spPr>
          <a:xfrm>
            <a:off x="4005405" y="20321761"/>
            <a:ext cx="6926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BF1238"/>
                </a:solidFill>
                <a:latin typeface="Arial Black" charset="0"/>
              </a:rPr>
              <a:t>Wasserstein</a:t>
            </a:r>
            <a:r>
              <a:rPr lang="fr-FR" sz="4000" dirty="0">
                <a:solidFill>
                  <a:srgbClr val="BF1238"/>
                </a:solidFill>
                <a:latin typeface="Arial Black" charset="0"/>
              </a:rPr>
              <a:t> </a:t>
            </a:r>
            <a:r>
              <a:rPr lang="fr-FR" sz="4000" dirty="0" err="1">
                <a:solidFill>
                  <a:srgbClr val="BF1238"/>
                </a:solidFill>
                <a:latin typeface="Arial Black" charset="0"/>
              </a:rPr>
              <a:t>Barycenter</a:t>
            </a:r>
            <a:endParaRPr lang="fr-FR" sz="40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5E9AB1A-BA40-2F48-9ADE-53CC9006ED48}"/>
              </a:ext>
            </a:extLst>
          </p:cNvPr>
          <p:cNvSpPr txBox="1"/>
          <p:nvPr/>
        </p:nvSpPr>
        <p:spPr>
          <a:xfrm>
            <a:off x="15417308" y="7302243"/>
            <a:ext cx="14083230" cy="523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b="1" dirty="0" err="1"/>
              <a:t>Multiscale</a:t>
            </a:r>
            <a:r>
              <a:rPr lang="fr-FR" sz="3000" b="1" dirty="0"/>
              <a:t> </a:t>
            </a:r>
            <a:r>
              <a:rPr lang="fr-FR" sz="3000" b="1" dirty="0" err="1"/>
              <a:t>algorithm</a:t>
            </a:r>
            <a:r>
              <a:rPr lang="fr-FR" sz="3000" b="1" dirty="0"/>
              <a:t> </a:t>
            </a:r>
            <a:r>
              <a:rPr lang="fr-FR" sz="3000" dirty="0"/>
              <a:t>for </a:t>
            </a:r>
            <a:r>
              <a:rPr lang="fr-FR" sz="3000" dirty="0" err="1"/>
              <a:t>solving</a:t>
            </a:r>
            <a:r>
              <a:rPr lang="fr-FR" sz="3000" dirty="0"/>
              <a:t> the </a:t>
            </a:r>
            <a:r>
              <a:rPr lang="fr-FR" sz="3000" dirty="0" err="1"/>
              <a:t>regularized</a:t>
            </a:r>
            <a:r>
              <a:rPr lang="fr-FR" sz="3000" dirty="0"/>
              <a:t> OT </a:t>
            </a:r>
            <a:r>
              <a:rPr lang="fr-FR" sz="3000" dirty="0" err="1"/>
              <a:t>problem</a:t>
            </a:r>
            <a:endParaRPr lang="fr-FR" sz="3000" dirty="0"/>
          </a:p>
          <a:p>
            <a:r>
              <a:rPr lang="fr-FR" sz="3000" dirty="0">
                <a:sym typeface="Wingdings" pitchFamily="2" charset="2"/>
              </a:rPr>
              <a:t> </a:t>
            </a:r>
            <a:r>
              <a:rPr lang="fr-FR" sz="3000" dirty="0"/>
              <a:t>x10-1,000 speed-up </a:t>
            </a:r>
            <a:r>
              <a:rPr lang="fr-FR" sz="3000" dirty="0" err="1"/>
              <a:t>compared</a:t>
            </a:r>
            <a:r>
              <a:rPr lang="fr-FR" sz="3000" dirty="0"/>
              <a:t> </a:t>
            </a:r>
            <a:r>
              <a:rPr lang="fr-FR" sz="3000" dirty="0" err="1"/>
              <a:t>with</a:t>
            </a:r>
            <a:r>
              <a:rPr lang="fr-FR" sz="3000" dirty="0"/>
              <a:t> the </a:t>
            </a:r>
            <a:r>
              <a:rPr lang="fr-FR" sz="3000" dirty="0" err="1"/>
              <a:t>baseline</a:t>
            </a:r>
            <a:r>
              <a:rPr lang="fr-FR" sz="3000" dirty="0"/>
              <a:t> </a:t>
            </a:r>
            <a:r>
              <a:rPr lang="fr-FR" sz="3000" dirty="0" err="1"/>
              <a:t>Sinkhorn</a:t>
            </a:r>
            <a:r>
              <a:rPr lang="fr-FR" sz="3000" dirty="0"/>
              <a:t> </a:t>
            </a:r>
            <a:r>
              <a:rPr lang="fr-FR" sz="3000" dirty="0" err="1"/>
              <a:t>algorithm</a:t>
            </a:r>
            <a:r>
              <a:rPr lang="fr-FR" sz="3000" dirty="0"/>
              <a:t> [2].</a:t>
            </a:r>
            <a:endParaRPr lang="fr-FR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GPU </a:t>
            </a:r>
            <a:r>
              <a:rPr lang="fr-FR" sz="3000" dirty="0" err="1"/>
              <a:t>implementation</a:t>
            </a:r>
            <a:r>
              <a:rPr lang="fr-FR" sz="3000" dirty="0"/>
              <a:t> </a:t>
            </a:r>
            <a:r>
              <a:rPr lang="fr-FR" sz="3000" dirty="0" err="1"/>
              <a:t>with</a:t>
            </a:r>
            <a:r>
              <a:rPr lang="fr-FR" sz="3000" dirty="0"/>
              <a:t> a </a:t>
            </a:r>
            <a:r>
              <a:rPr lang="fr-FR" sz="3000" b="1" dirty="0" err="1"/>
              <a:t>linear</a:t>
            </a:r>
            <a:r>
              <a:rPr lang="fr-FR" sz="3000" b="1" dirty="0"/>
              <a:t> </a:t>
            </a:r>
            <a:r>
              <a:rPr lang="fr-FR" sz="3000" b="1" dirty="0" err="1"/>
              <a:t>footprint</a:t>
            </a:r>
            <a:r>
              <a:rPr lang="fr-FR" sz="3000" b="1" dirty="0"/>
              <a:t> memory (</a:t>
            </a:r>
            <a:r>
              <a:rPr lang="fr-FR" sz="3000" b="1" dirty="0" err="1"/>
              <a:t>KeOps</a:t>
            </a:r>
            <a:r>
              <a:rPr lang="fr-FR" sz="3000" b="1" dirty="0"/>
              <a:t> </a:t>
            </a:r>
            <a:r>
              <a:rPr lang="fr-FR" sz="3000" b="1" dirty="0" err="1"/>
              <a:t>library</a:t>
            </a:r>
            <a:r>
              <a:rPr lang="fr-FR" sz="3000" b="1" dirty="0"/>
              <a:t>) </a:t>
            </a:r>
          </a:p>
          <a:p>
            <a:r>
              <a:rPr lang="fr-FR" sz="3000" dirty="0">
                <a:sym typeface="Wingdings" pitchFamily="2" charset="2"/>
              </a:rPr>
              <a:t> </a:t>
            </a:r>
            <a:r>
              <a:rPr lang="fr-FR" dirty="0"/>
              <a:t> </a:t>
            </a:r>
            <a:r>
              <a:rPr lang="fr-FR" sz="3000" dirty="0" err="1"/>
              <a:t>We</a:t>
            </a:r>
            <a:r>
              <a:rPr lang="fr-FR" sz="3000" dirty="0"/>
              <a:t> </a:t>
            </a:r>
            <a:r>
              <a:rPr lang="fr-FR" sz="3000" dirty="0" err="1"/>
              <a:t>scale</a:t>
            </a:r>
            <a:r>
              <a:rPr lang="fr-FR" sz="3000" dirty="0"/>
              <a:t> up to millions of points.</a:t>
            </a:r>
          </a:p>
          <a:p>
            <a:endParaRPr lang="fr-FR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User-</a:t>
            </a:r>
            <a:r>
              <a:rPr lang="fr-FR" sz="3000" dirty="0" err="1"/>
              <a:t>friendly</a:t>
            </a:r>
            <a:r>
              <a:rPr lang="fr-FR" sz="3000" dirty="0"/>
              <a:t> </a:t>
            </a:r>
            <a:r>
              <a:rPr lang="fr-FR" sz="3000" dirty="0" err="1"/>
              <a:t>PyTorch</a:t>
            </a:r>
            <a:r>
              <a:rPr lang="fr-FR" sz="3000" dirty="0"/>
              <a:t> interface </a:t>
            </a:r>
            <a:r>
              <a:rPr lang="fr-FR" sz="3000" dirty="0" err="1"/>
              <a:t>available</a:t>
            </a:r>
            <a:r>
              <a:rPr lang="fr-FR" sz="3000" dirty="0"/>
              <a:t> 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fr-FR" sz="3000" dirty="0">
                <a:latin typeface="Andale Mono" panose="020B0509000000000004" pitchFamily="49" charset="0"/>
              </a:rPr>
              <a:t> </a:t>
            </a:r>
            <a:r>
              <a:rPr lang="fr-FR" sz="3000" dirty="0" err="1">
                <a:latin typeface="Andale Mono" panose="020B0509000000000004" pitchFamily="49" charset="0"/>
              </a:rPr>
              <a:t>pip</a:t>
            </a:r>
            <a:r>
              <a:rPr lang="fr-FR" sz="3000" dirty="0">
                <a:latin typeface="Andale Mono" panose="020B0509000000000004" pitchFamily="49" charset="0"/>
              </a:rPr>
              <a:t> </a:t>
            </a:r>
            <a:r>
              <a:rPr lang="fr-FR" sz="3000" dirty="0" err="1">
                <a:latin typeface="Andale Mono" panose="020B0509000000000004" pitchFamily="49" charset="0"/>
              </a:rPr>
              <a:t>install</a:t>
            </a:r>
            <a:r>
              <a:rPr lang="fr-FR" sz="3000" dirty="0">
                <a:latin typeface="Andale Mono" panose="020B0509000000000004" pitchFamily="49" charset="0"/>
              </a:rPr>
              <a:t> </a:t>
            </a:r>
            <a:r>
              <a:rPr lang="fr-FR" sz="3000" dirty="0" err="1">
                <a:latin typeface="Andale Mono" panose="020B0509000000000004" pitchFamily="49" charset="0"/>
              </a:rPr>
              <a:t>geomloss</a:t>
            </a:r>
            <a:r>
              <a:rPr lang="fr-FR" sz="3000" dirty="0">
                <a:latin typeface="Andale Mono" panose="020B0509000000000004" pitchFamily="49" charset="0"/>
              </a:rPr>
              <a:t> </a:t>
            </a:r>
            <a:r>
              <a:rPr lang="fr-FR" sz="3000"/>
              <a:t>and  </a:t>
            </a:r>
            <a:r>
              <a:rPr lang="fr-FR" sz="3000">
                <a:hlinkClick r:id="rId28"/>
              </a:rPr>
              <a:t>www</a:t>
            </a:r>
            <a:r>
              <a:rPr lang="fr-FR" sz="3000" dirty="0">
                <a:hlinkClick r:id="rId28"/>
              </a:rPr>
              <a:t>.kernel-operations.io/geomloss</a:t>
            </a:r>
            <a:r>
              <a:rPr lang="fr-FR" sz="3000" dirty="0"/>
              <a:t>.</a:t>
            </a:r>
          </a:p>
          <a:p>
            <a:pPr marL="457200" indent="-457200">
              <a:buFont typeface="Wingdings" pitchFamily="2" charset="2"/>
              <a:buChar char="à"/>
            </a:pPr>
            <a:endParaRPr lang="fr-F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Applications to </a:t>
            </a:r>
            <a:r>
              <a:rPr lang="fr-FR" sz="3000" b="1" dirty="0" err="1"/>
              <a:t>barycenter</a:t>
            </a:r>
            <a:r>
              <a:rPr lang="fr-FR" sz="3000" b="1" dirty="0"/>
              <a:t> estimations </a:t>
            </a:r>
            <a:r>
              <a:rPr lang="fr-FR" sz="3000" dirty="0"/>
              <a:t>on </a:t>
            </a:r>
            <a:r>
              <a:rPr lang="fr-FR" sz="3000" dirty="0" err="1"/>
              <a:t>track</a:t>
            </a:r>
            <a:r>
              <a:rPr lang="fr-FR" sz="3000" dirty="0"/>
              <a:t> </a:t>
            </a:r>
            <a:r>
              <a:rPr lang="fr-FR" sz="3000" dirty="0" err="1"/>
              <a:t>density</a:t>
            </a:r>
            <a:r>
              <a:rPr lang="fr-FR" sz="3000" dirty="0"/>
              <a:t> </a:t>
            </a:r>
            <a:r>
              <a:rPr lang="fr-FR" sz="3000" dirty="0" err="1"/>
              <a:t>maps</a:t>
            </a:r>
            <a:r>
              <a:rPr lang="fr-FR" sz="3000" dirty="0"/>
              <a:t>,</a:t>
            </a:r>
          </a:p>
          <a:p>
            <a:r>
              <a:rPr lang="fr-FR" sz="3000" dirty="0"/>
              <a:t>and </a:t>
            </a:r>
            <a:r>
              <a:rPr lang="fr-FR" sz="3000" b="1" dirty="0"/>
              <a:t>segmentation </a:t>
            </a:r>
            <a:r>
              <a:rPr lang="fr-FR" sz="3000" b="1" dirty="0" err="1"/>
              <a:t>transfer</a:t>
            </a:r>
            <a:r>
              <a:rPr lang="fr-FR" sz="3000" b="1" dirty="0"/>
              <a:t> </a:t>
            </a:r>
            <a:r>
              <a:rPr lang="fr-FR" sz="3000" dirty="0"/>
              <a:t>on </a:t>
            </a:r>
            <a:r>
              <a:rPr lang="fr-FR" sz="3000" dirty="0" err="1"/>
              <a:t>brain</a:t>
            </a:r>
            <a:r>
              <a:rPr lang="fr-FR" sz="3000" dirty="0"/>
              <a:t> </a:t>
            </a:r>
            <a:r>
              <a:rPr lang="fr-FR" sz="3000" dirty="0" err="1"/>
              <a:t>tractograms</a:t>
            </a:r>
            <a:r>
              <a:rPr lang="fr-FR" sz="3000" dirty="0"/>
              <a:t>.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3FEF235-0658-7F45-8304-4F6D12D6E70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870300" y="34766562"/>
            <a:ext cx="3454076" cy="389184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AF4E9CDD-F532-7C46-B6DB-2B720B4AABF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0522896" y="35121319"/>
            <a:ext cx="3057351" cy="344484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247B773-ADB4-8140-8380-CA2ABB0F7F1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462043" y="120023"/>
            <a:ext cx="1817515" cy="251216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FAE1100-1F20-2645-9B14-20388544459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278422" y="3255171"/>
            <a:ext cx="2073297" cy="158894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CC0011D-C30B-4446-BC0F-A651E8E41EA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40127" y="248008"/>
            <a:ext cx="3073400" cy="12573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0569C72A-F937-C14D-8DC4-49FAC0ED75D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75773" y="1816603"/>
            <a:ext cx="2402108" cy="3773312"/>
          </a:xfrm>
          <a:prstGeom prst="rect">
            <a:avLst/>
          </a:prstGeom>
        </p:spPr>
      </p:pic>
      <p:pic>
        <p:nvPicPr>
          <p:cNvPr id="14337" name="Image 14336">
            <a:extLst>
              <a:ext uri="{FF2B5EF4-FFF2-40B4-BE49-F238E27FC236}">
                <a16:creationId xmlns:a16="http://schemas.microsoft.com/office/drawing/2014/main" id="{67244172-ABF6-0A4E-9AC8-0C8B4A2A81E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628610" y="15415113"/>
            <a:ext cx="3275730" cy="3197450"/>
          </a:xfrm>
          <a:prstGeom prst="rect">
            <a:avLst/>
          </a:prstGeom>
        </p:spPr>
      </p:pic>
      <p:pic>
        <p:nvPicPr>
          <p:cNvPr id="14343" name="Image 14342">
            <a:extLst>
              <a:ext uri="{FF2B5EF4-FFF2-40B4-BE49-F238E27FC236}">
                <a16:creationId xmlns:a16="http://schemas.microsoft.com/office/drawing/2014/main" id="{137DCE32-CC4E-C341-A77E-C970DEDAD87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982452" y="15415113"/>
            <a:ext cx="3288114" cy="3197450"/>
          </a:xfrm>
          <a:prstGeom prst="rect">
            <a:avLst/>
          </a:prstGeom>
        </p:spPr>
      </p:pic>
      <p:pic>
        <p:nvPicPr>
          <p:cNvPr id="14346" name="Image 14345">
            <a:extLst>
              <a:ext uri="{FF2B5EF4-FFF2-40B4-BE49-F238E27FC236}">
                <a16:creationId xmlns:a16="http://schemas.microsoft.com/office/drawing/2014/main" id="{3E87D047-88DE-3B4E-B328-A489DA4FB95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90760" y="15353209"/>
            <a:ext cx="3221179" cy="3197450"/>
          </a:xfrm>
          <a:prstGeom prst="rect">
            <a:avLst/>
          </a:prstGeom>
        </p:spPr>
      </p:pic>
      <p:pic>
        <p:nvPicPr>
          <p:cNvPr id="14350" name="Image 14349">
            <a:extLst>
              <a:ext uri="{FF2B5EF4-FFF2-40B4-BE49-F238E27FC236}">
                <a16:creationId xmlns:a16="http://schemas.microsoft.com/office/drawing/2014/main" id="{AF8A7B96-B53A-3D47-9EA6-1B1F7F20C1B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261066" y="15415112"/>
            <a:ext cx="3282071" cy="3197451"/>
          </a:xfrm>
          <a:prstGeom prst="rect">
            <a:avLst/>
          </a:prstGeom>
        </p:spPr>
      </p:pic>
      <p:sp>
        <p:nvSpPr>
          <p:cNvPr id="14354" name="ZoneTexte 14353">
            <a:extLst>
              <a:ext uri="{FF2B5EF4-FFF2-40B4-BE49-F238E27FC236}">
                <a16:creationId xmlns:a16="http://schemas.microsoft.com/office/drawing/2014/main" id="{0A328184-53C3-0547-871E-F31984994C49}"/>
              </a:ext>
            </a:extLst>
          </p:cNvPr>
          <p:cNvSpPr txBox="1"/>
          <p:nvPr/>
        </p:nvSpPr>
        <p:spPr>
          <a:xfrm>
            <a:off x="545846" y="18634861"/>
            <a:ext cx="311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Toy data-set of 2D points. Atlas has </a:t>
            </a:r>
            <a:r>
              <a:rPr lang="fr-FR" sz="2000" dirty="0" err="1"/>
              <a:t>three</a:t>
            </a:r>
            <a:r>
              <a:rPr lang="fr-FR" sz="2000" dirty="0"/>
              <a:t> coloured labels. Target </a:t>
            </a:r>
            <a:r>
              <a:rPr lang="fr-FR" sz="2000" dirty="0" err="1"/>
              <a:t>is</a:t>
            </a:r>
            <a:r>
              <a:rPr lang="fr-FR" sz="2000" dirty="0"/>
              <a:t> in black.</a:t>
            </a:r>
          </a:p>
        </p:txBody>
      </p:sp>
      <p:sp>
        <p:nvSpPr>
          <p:cNvPr id="14355" name="ZoneTexte 14354">
            <a:extLst>
              <a:ext uri="{FF2B5EF4-FFF2-40B4-BE49-F238E27FC236}">
                <a16:creationId xmlns:a16="http://schemas.microsoft.com/office/drawing/2014/main" id="{935BB864-05DF-804F-BF21-9CE85103ED6E}"/>
              </a:ext>
            </a:extLst>
          </p:cNvPr>
          <p:cNvSpPr txBox="1"/>
          <p:nvPr/>
        </p:nvSpPr>
        <p:spPr>
          <a:xfrm>
            <a:off x="3885784" y="18537963"/>
            <a:ext cx="3440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0070C0"/>
                </a:solidFill>
              </a:rPr>
              <a:t>Classical</a:t>
            </a:r>
            <a:r>
              <a:rPr lang="fr-FR" sz="2000" dirty="0">
                <a:solidFill>
                  <a:srgbClr val="0070C0"/>
                </a:solidFill>
              </a:rPr>
              <a:t> OT:</a:t>
            </a:r>
          </a:p>
          <a:p>
            <a:pPr algn="ctr"/>
            <a:r>
              <a:rPr lang="fr-FR" sz="2000" dirty="0">
                <a:solidFill>
                  <a:srgbClr val="0070C0"/>
                </a:solidFill>
              </a:rPr>
              <a:t>optimal </a:t>
            </a:r>
            <a:r>
              <a:rPr lang="fr-FR" sz="2000" dirty="0" err="1">
                <a:solidFill>
                  <a:srgbClr val="0070C0"/>
                </a:solidFill>
              </a:rPr>
              <a:t>assignment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between</a:t>
            </a:r>
            <a:r>
              <a:rPr lang="fr-FR" sz="2000" dirty="0">
                <a:solidFill>
                  <a:srgbClr val="0070C0"/>
                </a:solidFill>
              </a:rPr>
              <a:t> the point </a:t>
            </a:r>
            <a:r>
              <a:rPr lang="fr-FR" sz="2000" dirty="0" err="1">
                <a:solidFill>
                  <a:srgbClr val="0070C0"/>
                </a:solidFill>
              </a:rPr>
              <a:t>clouds</a:t>
            </a:r>
            <a:r>
              <a:rPr lang="fr-FR" sz="2000" dirty="0">
                <a:solidFill>
                  <a:srgbClr val="0070C0"/>
                </a:solidFill>
              </a:rPr>
              <a:t>, </a:t>
            </a:r>
            <a:r>
              <a:rPr lang="fr-FR" sz="2000" dirty="0" err="1">
                <a:solidFill>
                  <a:srgbClr val="0070C0"/>
                </a:solidFill>
              </a:rPr>
              <a:t>generalizes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sorting</a:t>
            </a:r>
            <a:r>
              <a:rPr lang="fr-FR" sz="2000" dirty="0">
                <a:solidFill>
                  <a:srgbClr val="0070C0"/>
                </a:solidFill>
              </a:rPr>
              <a:t> [3]</a:t>
            </a:r>
          </a:p>
        </p:txBody>
      </p:sp>
      <p:sp>
        <p:nvSpPr>
          <p:cNvPr id="14359" name="ZoneTexte 14358">
            <a:extLst>
              <a:ext uri="{FF2B5EF4-FFF2-40B4-BE49-F238E27FC236}">
                <a16:creationId xmlns:a16="http://schemas.microsoft.com/office/drawing/2014/main" id="{CCCEEEF1-3816-134A-A66F-2DA1245D4820}"/>
              </a:ext>
            </a:extLst>
          </p:cNvPr>
          <p:cNvSpPr txBox="1"/>
          <p:nvPr/>
        </p:nvSpPr>
        <p:spPr>
          <a:xfrm>
            <a:off x="7747863" y="18572796"/>
            <a:ext cx="2996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00B050"/>
                </a:solidFill>
              </a:rPr>
              <a:t>Regularized</a:t>
            </a:r>
            <a:r>
              <a:rPr lang="fr-FR" sz="2000" dirty="0">
                <a:solidFill>
                  <a:srgbClr val="00B050"/>
                </a:solidFill>
              </a:rPr>
              <a:t> OT: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</a:rPr>
              <a:t>"</a:t>
            </a:r>
            <a:r>
              <a:rPr lang="fr-FR" sz="2000" dirty="0" err="1">
                <a:solidFill>
                  <a:srgbClr val="00B050"/>
                </a:solidFill>
              </a:rPr>
              <a:t>Blurs</a:t>
            </a:r>
            <a:r>
              <a:rPr lang="fr-FR" sz="2000" dirty="0">
                <a:solidFill>
                  <a:srgbClr val="00B050"/>
                </a:solidFill>
              </a:rPr>
              <a:t>" the transport </a:t>
            </a:r>
            <a:r>
              <a:rPr lang="fr-FR" sz="2000" dirty="0" err="1">
                <a:solidFill>
                  <a:srgbClr val="00B050"/>
                </a:solidFill>
              </a:rPr>
              <a:t>problem</a:t>
            </a:r>
            <a:r>
              <a:rPr lang="fr-FR" sz="2000" dirty="0">
                <a:solidFill>
                  <a:srgbClr val="00B050"/>
                </a:solidFill>
              </a:rPr>
              <a:t> and </a:t>
            </a:r>
            <a:r>
              <a:rPr lang="fr-FR" sz="2000" dirty="0" err="1">
                <a:solidFill>
                  <a:srgbClr val="00B050"/>
                </a:solidFill>
              </a:rPr>
              <a:t>improve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 err="1">
                <a:solidFill>
                  <a:srgbClr val="00B050"/>
                </a:solidFill>
              </a:rPr>
              <a:t>robustness</a:t>
            </a:r>
            <a:r>
              <a:rPr lang="fr-FR" sz="2000" dirty="0">
                <a:solidFill>
                  <a:srgbClr val="00B050"/>
                </a:solidFill>
              </a:rPr>
              <a:t> [2]</a:t>
            </a:r>
          </a:p>
        </p:txBody>
      </p:sp>
      <p:sp>
        <p:nvSpPr>
          <p:cNvPr id="14361" name="ZoneTexte 14360">
            <a:extLst>
              <a:ext uri="{FF2B5EF4-FFF2-40B4-BE49-F238E27FC236}">
                <a16:creationId xmlns:a16="http://schemas.microsoft.com/office/drawing/2014/main" id="{F9F6FFB8-5109-3A4E-8A6B-3B7B8996C784}"/>
              </a:ext>
            </a:extLst>
          </p:cNvPr>
          <p:cNvSpPr txBox="1"/>
          <p:nvPr/>
        </p:nvSpPr>
        <p:spPr>
          <a:xfrm>
            <a:off x="11166103" y="18586295"/>
            <a:ext cx="3516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FF0000"/>
                </a:solidFill>
              </a:rPr>
              <a:t>Regularized</a:t>
            </a:r>
            <a:r>
              <a:rPr lang="fr-FR" sz="2000" dirty="0">
                <a:solidFill>
                  <a:srgbClr val="FF0000"/>
                </a:solidFill>
              </a:rPr>
              <a:t>, </a:t>
            </a:r>
            <a:r>
              <a:rPr lang="fr-FR" sz="2000" dirty="0" err="1">
                <a:solidFill>
                  <a:srgbClr val="FF0000"/>
                </a:solidFill>
              </a:rPr>
              <a:t>unbalanced</a:t>
            </a:r>
            <a:r>
              <a:rPr lang="fr-FR" sz="2000" dirty="0">
                <a:solidFill>
                  <a:srgbClr val="FF0000"/>
                </a:solidFill>
              </a:rPr>
              <a:t> OT:</a:t>
            </a:r>
          </a:p>
          <a:p>
            <a:pPr algn="ctr"/>
            <a:r>
              <a:rPr lang="fr-FR" sz="2000" dirty="0" err="1">
                <a:solidFill>
                  <a:srgbClr val="FF0000"/>
                </a:solidFill>
              </a:rPr>
              <a:t>Introduces</a:t>
            </a:r>
            <a:r>
              <a:rPr lang="fr-FR" sz="2000" dirty="0">
                <a:solidFill>
                  <a:srgbClr val="FF0000"/>
                </a:solidFill>
              </a:rPr>
              <a:t> a maximum "</a:t>
            </a:r>
            <a:r>
              <a:rPr lang="fr-FR" sz="2000" dirty="0" err="1">
                <a:solidFill>
                  <a:srgbClr val="FF0000"/>
                </a:solidFill>
              </a:rPr>
              <a:t>reach</a:t>
            </a:r>
            <a:r>
              <a:rPr lang="fr-FR" sz="2000" dirty="0">
                <a:solidFill>
                  <a:srgbClr val="FF0000"/>
                </a:solidFill>
              </a:rPr>
              <a:t>" to </a:t>
            </a:r>
            <a:r>
              <a:rPr lang="fr-FR" sz="2000" dirty="0" err="1">
                <a:solidFill>
                  <a:srgbClr val="FF0000"/>
                </a:solidFill>
              </a:rPr>
              <a:t>discard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outliers</a:t>
            </a:r>
            <a:r>
              <a:rPr lang="fr-FR" sz="2000" dirty="0">
                <a:solidFill>
                  <a:srgbClr val="FF0000"/>
                </a:solidFill>
              </a:rPr>
              <a:t>. [1,4]</a:t>
            </a:r>
          </a:p>
        </p:txBody>
      </p:sp>
      <p:sp>
        <p:nvSpPr>
          <p:cNvPr id="125" name="Rettangolo arrotondato 58">
            <a:extLst>
              <a:ext uri="{FF2B5EF4-FFF2-40B4-BE49-F238E27FC236}">
                <a16:creationId xmlns:a16="http://schemas.microsoft.com/office/drawing/2014/main" id="{89CCA2BE-A1D0-B947-A010-2CD664C509A4}"/>
              </a:ext>
            </a:extLst>
          </p:cNvPr>
          <p:cNvSpPr/>
          <p:nvPr/>
        </p:nvSpPr>
        <p:spPr bwMode="auto">
          <a:xfrm>
            <a:off x="293062" y="6390096"/>
            <a:ext cx="14447953" cy="13499513"/>
          </a:xfrm>
          <a:prstGeom prst="roundRect">
            <a:avLst>
              <a:gd name="adj" fmla="val 6469"/>
            </a:avLst>
          </a:prstGeom>
          <a:noFill/>
          <a:ln w="38100" cap="flat" cmpd="sng" algn="ctr">
            <a:solidFill>
              <a:srgbClr val="BF12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7998" tIns="63998" rIns="127998" bIns="639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79980"/>
            <a:endParaRPr lang="it-IT" sz="3359"/>
          </a:p>
        </p:txBody>
      </p:sp>
      <p:sp>
        <p:nvSpPr>
          <p:cNvPr id="14374" name="ZoneTexte 14373">
            <a:extLst>
              <a:ext uri="{FF2B5EF4-FFF2-40B4-BE49-F238E27FC236}">
                <a16:creationId xmlns:a16="http://schemas.microsoft.com/office/drawing/2014/main" id="{CFC91314-1E51-EF4A-8652-F9005F9A21FD}"/>
              </a:ext>
            </a:extLst>
          </p:cNvPr>
          <p:cNvSpPr txBox="1"/>
          <p:nvPr/>
        </p:nvSpPr>
        <p:spPr>
          <a:xfrm>
            <a:off x="175418" y="39898047"/>
            <a:ext cx="29998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[1]</a:t>
            </a:r>
            <a:r>
              <a:rPr lang="fr-FR" sz="2400" dirty="0"/>
              <a:t> </a:t>
            </a:r>
            <a:r>
              <a:rPr lang="fr-FR" sz="2400" dirty="0" err="1"/>
              <a:t>Chizat</a:t>
            </a:r>
            <a:r>
              <a:rPr lang="fr-FR" sz="2400" dirty="0"/>
              <a:t>, L. et. al. « An </a:t>
            </a:r>
            <a:r>
              <a:rPr lang="fr-FR" sz="2400" dirty="0" err="1"/>
              <a:t>interpolating</a:t>
            </a:r>
            <a:r>
              <a:rPr lang="fr-FR" sz="2400" dirty="0"/>
              <a:t> distance </a:t>
            </a:r>
            <a:r>
              <a:rPr lang="fr-FR" sz="2400" dirty="0" err="1"/>
              <a:t>between</a:t>
            </a:r>
            <a:r>
              <a:rPr lang="fr-FR" sz="2400" dirty="0"/>
              <a:t> optimal transport and Fisher-Rao </a:t>
            </a:r>
            <a:r>
              <a:rPr lang="fr-FR" sz="2400" dirty="0" err="1"/>
              <a:t>metrics</a:t>
            </a:r>
            <a:r>
              <a:rPr lang="fr-FR" sz="2400" dirty="0"/>
              <a:t>. </a:t>
            </a:r>
            <a:r>
              <a:rPr lang="fr-FR" sz="2400" dirty="0" err="1"/>
              <a:t>Foundations</a:t>
            </a:r>
            <a:r>
              <a:rPr lang="fr-FR" sz="2400" dirty="0"/>
              <a:t> of </a:t>
            </a:r>
            <a:r>
              <a:rPr lang="fr-FR" sz="2400" dirty="0" err="1"/>
              <a:t>Computational</a:t>
            </a:r>
            <a:r>
              <a:rPr lang="fr-FR" sz="2400" dirty="0"/>
              <a:t> </a:t>
            </a:r>
            <a:r>
              <a:rPr lang="fr-FR" sz="2400" dirty="0" err="1"/>
              <a:t>Mathematics</a:t>
            </a:r>
            <a:r>
              <a:rPr lang="fr-FR" sz="2400" dirty="0"/>
              <a:t> 2018.</a:t>
            </a:r>
            <a:r>
              <a:rPr lang="fr-FR" sz="2400" b="1" dirty="0"/>
              <a:t> [2] </a:t>
            </a:r>
            <a:r>
              <a:rPr lang="fr-FR" sz="2400" dirty="0" err="1"/>
              <a:t>Cuturi</a:t>
            </a:r>
            <a:r>
              <a:rPr lang="fr-FR" sz="2400" dirty="0"/>
              <a:t>, M « </a:t>
            </a:r>
            <a:r>
              <a:rPr lang="fr-FR" sz="2400" dirty="0" err="1"/>
              <a:t>Sinkhorn</a:t>
            </a:r>
            <a:r>
              <a:rPr lang="fr-FR" sz="2400" dirty="0"/>
              <a:t> distances : </a:t>
            </a:r>
            <a:r>
              <a:rPr lang="fr-FR" sz="2400" dirty="0" err="1"/>
              <a:t>Lightspeed</a:t>
            </a:r>
            <a:r>
              <a:rPr lang="fr-FR" sz="2400" dirty="0"/>
              <a:t> computation of optimal transport ». NIPS 2013. </a:t>
            </a:r>
            <a:r>
              <a:rPr lang="fr-FR" sz="2400" b="1" dirty="0"/>
              <a:t>[3] </a:t>
            </a:r>
            <a:r>
              <a:rPr lang="fr-FR" sz="2400" dirty="0" err="1"/>
              <a:t>Kantorovich</a:t>
            </a:r>
            <a:r>
              <a:rPr lang="fr-FR" sz="2400" dirty="0"/>
              <a:t>, L.  « On the </a:t>
            </a:r>
            <a:r>
              <a:rPr lang="fr-FR" sz="2400" dirty="0" err="1"/>
              <a:t>transfer</a:t>
            </a:r>
            <a:r>
              <a:rPr lang="fr-FR" sz="2400" dirty="0"/>
              <a:t> of masses », 1942. </a:t>
            </a:r>
            <a:r>
              <a:rPr lang="fr-FR" sz="2400" b="1" dirty="0"/>
              <a:t>[4] </a:t>
            </a:r>
            <a:r>
              <a:rPr lang="fr-FR" sz="2400" dirty="0" err="1"/>
              <a:t>Peyré</a:t>
            </a:r>
            <a:r>
              <a:rPr lang="fr-FR" sz="2400" dirty="0"/>
              <a:t>, G. and </a:t>
            </a:r>
            <a:r>
              <a:rPr lang="fr-FR" sz="2400" dirty="0" err="1"/>
              <a:t>Cuturi</a:t>
            </a:r>
            <a:r>
              <a:rPr lang="fr-FR" sz="2400" dirty="0"/>
              <a:t>, M. « </a:t>
            </a:r>
            <a:r>
              <a:rPr lang="fr-FR" sz="2400" dirty="0" err="1"/>
              <a:t>Computational</a:t>
            </a:r>
            <a:r>
              <a:rPr lang="fr-FR" sz="2400" dirty="0"/>
              <a:t> optimal transport. » </a:t>
            </a:r>
            <a:r>
              <a:rPr lang="fr-FR" sz="2400" dirty="0" err="1"/>
              <a:t>Foundatios</a:t>
            </a:r>
            <a:r>
              <a:rPr lang="fr-FR" sz="2400" dirty="0"/>
              <a:t> and Trends in Machine Learning 2019. </a:t>
            </a:r>
            <a:r>
              <a:rPr lang="fr-FR" sz="2400" b="1" dirty="0"/>
              <a:t>[5] </a:t>
            </a:r>
            <a:r>
              <a:rPr lang="fr-FR" sz="2400" dirty="0"/>
              <a:t>Zhang, F. et. al. « An </a:t>
            </a:r>
            <a:r>
              <a:rPr lang="fr-FR" sz="2400" dirty="0" err="1"/>
              <a:t>anatomically</a:t>
            </a:r>
            <a:r>
              <a:rPr lang="fr-FR" sz="2400" dirty="0"/>
              <a:t> </a:t>
            </a:r>
            <a:r>
              <a:rPr lang="fr-FR" sz="2400" dirty="0" err="1"/>
              <a:t>currated</a:t>
            </a:r>
            <a:r>
              <a:rPr lang="fr-FR" sz="2400" dirty="0"/>
              <a:t> </a:t>
            </a:r>
            <a:r>
              <a:rPr lang="fr-FR" sz="2400" dirty="0" err="1"/>
              <a:t>fiber</a:t>
            </a:r>
            <a:r>
              <a:rPr lang="fr-FR" sz="2400" dirty="0"/>
              <a:t> </a:t>
            </a:r>
            <a:r>
              <a:rPr lang="fr-FR" sz="2400" dirty="0" err="1"/>
              <a:t>clustering</a:t>
            </a:r>
            <a:r>
              <a:rPr lang="fr-FR" sz="2400" dirty="0"/>
              <a:t> white </a:t>
            </a:r>
            <a:r>
              <a:rPr lang="fr-FR" sz="2400" dirty="0" err="1"/>
              <a:t>matter</a:t>
            </a:r>
            <a:r>
              <a:rPr lang="fr-FR" sz="2400" dirty="0"/>
              <a:t> atlas for consistent white </a:t>
            </a:r>
            <a:r>
              <a:rPr lang="fr-FR" sz="2400" dirty="0" err="1"/>
              <a:t>matter</a:t>
            </a:r>
            <a:r>
              <a:rPr lang="fr-FR" sz="2400" dirty="0"/>
              <a:t> tract </a:t>
            </a:r>
            <a:r>
              <a:rPr lang="fr-FR" sz="2400" dirty="0" err="1"/>
              <a:t>parcellation</a:t>
            </a:r>
            <a:r>
              <a:rPr lang="fr-FR" sz="2400" dirty="0"/>
              <a:t> </a:t>
            </a:r>
            <a:r>
              <a:rPr lang="fr-FR" sz="2400" dirty="0" err="1"/>
              <a:t>across</a:t>
            </a:r>
            <a:r>
              <a:rPr lang="fr-FR" sz="2400" dirty="0"/>
              <a:t> </a:t>
            </a:r>
            <a:r>
              <a:rPr lang="fr-FR" sz="2400" dirty="0" err="1"/>
              <a:t>lifespan</a:t>
            </a:r>
            <a:r>
              <a:rPr lang="fr-FR" sz="2400" dirty="0"/>
              <a:t>. </a:t>
            </a:r>
            <a:r>
              <a:rPr lang="fr-FR" sz="2400" dirty="0" err="1"/>
              <a:t>NeuroImage</a:t>
            </a:r>
            <a:r>
              <a:rPr lang="fr-FR" sz="2400" dirty="0"/>
              <a:t> 2018. </a:t>
            </a:r>
            <a:r>
              <a:rPr lang="fr-FR" sz="2400" b="1" dirty="0"/>
              <a:t>Data are </a:t>
            </a:r>
            <a:r>
              <a:rPr lang="fr-FR" sz="2400" b="1" dirty="0" err="1"/>
              <a:t>from</a:t>
            </a:r>
            <a:r>
              <a:rPr lang="fr-FR" sz="2400" b="1" dirty="0"/>
              <a:t> the HCP </a:t>
            </a:r>
            <a:r>
              <a:rPr lang="fr-FR" sz="2400" b="1" dirty="0" err="1"/>
              <a:t>project</a:t>
            </a:r>
            <a:r>
              <a:rPr lang="fr-FR" sz="2400" b="1" dirty="0"/>
              <a:t> : https://</a:t>
            </a:r>
            <a:r>
              <a:rPr lang="fr-FR" sz="2400" b="1" dirty="0" err="1"/>
              <a:t>db.humanconnectome.org</a:t>
            </a:r>
            <a:r>
              <a:rPr lang="fr-FR" sz="2400" b="1" dirty="0"/>
              <a:t>.</a:t>
            </a:r>
            <a:endParaRPr lang="fr-FR" sz="2400" b="1" baseline="30000" dirty="0">
              <a:ea typeface="Cambria Math" panose="02040503050406030204" pitchFamily="18" charset="0"/>
            </a:endParaRPr>
          </a:p>
          <a:p>
            <a:endParaRPr lang="fr-FR" sz="24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A042F7-83A8-874D-972D-50A749A9262C}"/>
              </a:ext>
            </a:extLst>
          </p:cNvPr>
          <p:cNvSpPr txBox="1"/>
          <p:nvPr/>
        </p:nvSpPr>
        <p:spPr>
          <a:xfrm>
            <a:off x="15937692" y="16793369"/>
            <a:ext cx="1321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Fig</a:t>
            </a:r>
            <a:r>
              <a:rPr lang="fr-FR" sz="2400" b="1" dirty="0"/>
              <a:t>: </a:t>
            </a:r>
            <a:r>
              <a:rPr lang="fr-FR" sz="2400" dirty="0"/>
              <a:t>Relative </a:t>
            </a:r>
            <a:r>
              <a:rPr lang="fr-FR" sz="2400" dirty="0" err="1"/>
              <a:t>error</a:t>
            </a:r>
            <a:r>
              <a:rPr lang="fr-FR" sz="2400" dirty="0"/>
              <a:t> on the </a:t>
            </a:r>
            <a:r>
              <a:rPr lang="fr-FR" sz="2400" dirty="0" err="1"/>
              <a:t>entropic</a:t>
            </a:r>
            <a:r>
              <a:rPr lang="fr-FR" sz="2400" dirty="0"/>
              <a:t> OT </a:t>
            </a:r>
            <a:r>
              <a:rPr lang="fr-FR" sz="2400" dirty="0" err="1"/>
              <a:t>with</a:t>
            </a:r>
            <a:r>
              <a:rPr lang="fr-FR" sz="2400" dirty="0"/>
              <a:t> respect to </a:t>
            </a:r>
            <a:r>
              <a:rPr lang="fr-FR" sz="2400" dirty="0" err="1"/>
              <a:t>computational</a:t>
            </a:r>
            <a:r>
              <a:rPr lang="fr-FR" sz="2400" dirty="0"/>
              <a:t> time, for </a:t>
            </a:r>
            <a:r>
              <a:rPr lang="fr-FR" sz="2400" dirty="0" err="1"/>
              <a:t>different</a:t>
            </a:r>
            <a:r>
              <a:rPr lang="fr-FR" sz="2400" dirty="0"/>
              <a:t> </a:t>
            </a:r>
            <a:r>
              <a:rPr lang="fr-FR" sz="2400" dirty="0" err="1"/>
              <a:t>backends</a:t>
            </a:r>
            <a:r>
              <a:rPr lang="fr-FR" sz="2400" dirty="0"/>
              <a:t> (</a:t>
            </a:r>
            <a:r>
              <a:rPr lang="fr-FR" sz="2400" dirty="0" err="1"/>
              <a:t>PyTorch</a:t>
            </a:r>
            <a:r>
              <a:rPr lang="fr-FR" sz="2400" dirty="0"/>
              <a:t> or </a:t>
            </a:r>
            <a:r>
              <a:rPr lang="fr-FR" sz="2400" dirty="0" err="1"/>
              <a:t>Keops</a:t>
            </a:r>
            <a:r>
              <a:rPr lang="fr-FR" sz="2400" dirty="0"/>
              <a:t>) and </a:t>
            </a:r>
            <a:r>
              <a:rPr lang="fr-FR" sz="2400" dirty="0" err="1"/>
              <a:t>different</a:t>
            </a:r>
            <a:r>
              <a:rPr lang="fr-FR" sz="2400" dirty="0"/>
              <a:t> </a:t>
            </a:r>
            <a:r>
              <a:rPr lang="fr-FR" sz="2400" dirty="0" err="1"/>
              <a:t>strategies</a:t>
            </a:r>
            <a:r>
              <a:rPr lang="fr-FR" sz="2400" dirty="0"/>
              <a:t>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DDF7E7-A2C5-7F4F-9362-965EA5CF18A7}"/>
              </a:ext>
            </a:extLst>
          </p:cNvPr>
          <p:cNvSpPr txBox="1"/>
          <p:nvPr/>
        </p:nvSpPr>
        <p:spPr>
          <a:xfrm>
            <a:off x="15651737" y="38400993"/>
            <a:ext cx="13627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Fig</a:t>
            </a:r>
            <a:r>
              <a:rPr lang="fr-FR" sz="2400" b="1" dirty="0"/>
              <a:t>: </a:t>
            </a:r>
            <a:r>
              <a:rPr lang="fr-FR" sz="2400" dirty="0" err="1"/>
              <a:t>Some</a:t>
            </a:r>
            <a:r>
              <a:rPr lang="fr-FR" sz="2400" dirty="0"/>
              <a:t> clusters of the atlas (in orange)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their</a:t>
            </a:r>
            <a:r>
              <a:rPr lang="fr-FR" sz="2400" dirty="0"/>
              <a:t> respective segmentations (in light </a:t>
            </a:r>
            <a:r>
              <a:rPr lang="fr-FR" sz="2400" dirty="0" err="1"/>
              <a:t>blue</a:t>
            </a:r>
            <a:r>
              <a:rPr lang="fr-FR" sz="2400" dirty="0"/>
              <a:t>) of one </a:t>
            </a:r>
            <a:r>
              <a:rPr lang="fr-FR" sz="2400" dirty="0" err="1"/>
              <a:t>random</a:t>
            </a:r>
            <a:r>
              <a:rPr lang="fr-FR" sz="2400" dirty="0"/>
              <a:t> </a:t>
            </a:r>
            <a:r>
              <a:rPr lang="fr-FR" sz="2400" dirty="0" err="1"/>
              <a:t>subject</a:t>
            </a:r>
            <a:r>
              <a:rPr lang="fr-FR" sz="2400" dirty="0"/>
              <a:t>. On the right: </a:t>
            </a:r>
            <a:r>
              <a:rPr lang="fr-FR" sz="2400" dirty="0" err="1"/>
              <a:t>comparison</a:t>
            </a:r>
            <a:r>
              <a:rPr lang="fr-FR" sz="2400" dirty="0"/>
              <a:t> of a </a:t>
            </a:r>
            <a:r>
              <a:rPr lang="fr-FR" sz="2400" dirty="0" err="1"/>
              <a:t>manual</a:t>
            </a:r>
            <a:r>
              <a:rPr lang="fr-FR" sz="2400" dirty="0"/>
              <a:t> segmentation (in </a:t>
            </a:r>
            <a:r>
              <a:rPr lang="fr-FR" sz="2400" dirty="0" err="1"/>
              <a:t>red</a:t>
            </a:r>
            <a:r>
              <a:rPr lang="fr-FR" sz="2400" dirty="0"/>
              <a:t>) vs the segmentation </a:t>
            </a:r>
            <a:r>
              <a:rPr lang="fr-FR" sz="2400" dirty="0" err="1"/>
              <a:t>obained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our</a:t>
            </a:r>
            <a:r>
              <a:rPr lang="fr-FR" sz="2400" dirty="0"/>
              <a:t> </a:t>
            </a:r>
            <a:r>
              <a:rPr lang="fr-FR" sz="2400" dirty="0" err="1"/>
              <a:t>method</a:t>
            </a:r>
            <a:r>
              <a:rPr lang="fr-FR" sz="2400" dirty="0"/>
              <a:t> (light </a:t>
            </a:r>
            <a:r>
              <a:rPr lang="fr-FR" sz="2400" dirty="0" err="1"/>
              <a:t>blue</a:t>
            </a:r>
            <a:r>
              <a:rPr lang="fr-FR" sz="2400" dirty="0"/>
              <a:t>).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F4A6AE-38C3-6343-A62F-E17817496E96}"/>
              </a:ext>
            </a:extLst>
          </p:cNvPr>
          <p:cNvSpPr txBox="1"/>
          <p:nvPr/>
        </p:nvSpPr>
        <p:spPr>
          <a:xfrm>
            <a:off x="840542" y="27450553"/>
            <a:ext cx="1325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err="1"/>
              <a:t>Fig</a:t>
            </a:r>
            <a:r>
              <a:rPr lang="fr-FR" sz="2800" b="1" dirty="0"/>
              <a:t>:</a:t>
            </a:r>
            <a:r>
              <a:rPr lang="fr-FR" sz="2800" dirty="0"/>
              <a:t> </a:t>
            </a:r>
            <a:r>
              <a:rPr lang="fr-FR" sz="2800" dirty="0" err="1"/>
              <a:t>Linear</a:t>
            </a:r>
            <a:r>
              <a:rPr lang="fr-FR" sz="2800" dirty="0"/>
              <a:t> (</a:t>
            </a:r>
            <a:r>
              <a:rPr lang="fr-FR" sz="2800" dirty="0" err="1"/>
              <a:t>left</a:t>
            </a:r>
            <a:r>
              <a:rPr lang="fr-FR" sz="2800" dirty="0"/>
              <a:t>) vs </a:t>
            </a:r>
            <a:r>
              <a:rPr lang="fr-FR" sz="2800" dirty="0" err="1"/>
              <a:t>Wasserstein</a:t>
            </a:r>
            <a:r>
              <a:rPr lang="fr-FR" sz="2800" dirty="0"/>
              <a:t> (right) interpolations </a:t>
            </a:r>
            <a:r>
              <a:rPr lang="fr-FR" sz="2800" dirty="0" err="1"/>
              <a:t>between</a:t>
            </a:r>
            <a:r>
              <a:rPr lang="fr-FR" sz="2800" dirty="0"/>
              <a:t> 4 images (corners).              The OT interpolation </a:t>
            </a:r>
            <a:r>
              <a:rPr lang="fr-FR" sz="2800" dirty="0" err="1"/>
              <a:t>is</a:t>
            </a:r>
            <a:r>
              <a:rPr lang="fr-FR" sz="2800" dirty="0"/>
              <a:t> a </a:t>
            </a:r>
            <a:r>
              <a:rPr lang="fr-FR" sz="2800" i="1" dirty="0"/>
              <a:t>cheap </a:t>
            </a:r>
            <a:r>
              <a:rPr lang="fr-FR" sz="2800" dirty="0" err="1"/>
              <a:t>way</a:t>
            </a:r>
            <a:r>
              <a:rPr lang="fr-FR" sz="2800" dirty="0"/>
              <a:t> </a:t>
            </a:r>
            <a:r>
              <a:rPr lang="fr-FR" sz="2800" i="1" dirty="0"/>
              <a:t>of</a:t>
            </a:r>
            <a:r>
              <a:rPr lang="fr-FR" sz="2800" dirty="0"/>
              <a:t> </a:t>
            </a:r>
            <a:r>
              <a:rPr lang="fr-FR" sz="2800" dirty="0" err="1"/>
              <a:t>computing</a:t>
            </a:r>
            <a:r>
              <a:rPr lang="fr-FR" sz="2800" dirty="0"/>
              <a:t> a </a:t>
            </a:r>
            <a:r>
              <a:rPr lang="fr-FR" sz="2800" i="1" dirty="0" err="1"/>
              <a:t>geometric</a:t>
            </a:r>
            <a:r>
              <a:rPr lang="fr-FR" sz="2800" dirty="0"/>
              <a:t> </a:t>
            </a:r>
            <a:r>
              <a:rPr lang="fr-FR" sz="2800" dirty="0" err="1"/>
              <a:t>barycenter</a:t>
            </a:r>
            <a:r>
              <a:rPr lang="fr-FR" sz="2800" dirty="0"/>
              <a:t>. </a:t>
            </a:r>
            <a:endParaRPr lang="fr-FR" sz="28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813B088-5469-954B-9E68-2046C0F2B521}"/>
              </a:ext>
            </a:extLst>
          </p:cNvPr>
          <p:cNvSpPr txBox="1"/>
          <p:nvPr/>
        </p:nvSpPr>
        <p:spPr>
          <a:xfrm>
            <a:off x="2985221" y="28890713"/>
            <a:ext cx="896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BF1238"/>
                </a:solidFill>
                <a:latin typeface="Arial Black" charset="0"/>
              </a:rPr>
              <a:t>Application on </a:t>
            </a:r>
            <a:r>
              <a:rPr lang="fr-FR" sz="3600" dirty="0" err="1">
                <a:solidFill>
                  <a:srgbClr val="BF1238"/>
                </a:solidFill>
                <a:latin typeface="Arial Black" charset="0"/>
              </a:rPr>
              <a:t>Track</a:t>
            </a:r>
            <a:r>
              <a:rPr lang="fr-FR" sz="3600" dirty="0">
                <a:solidFill>
                  <a:srgbClr val="BF1238"/>
                </a:solidFill>
                <a:latin typeface="Arial Black" charset="0"/>
              </a:rPr>
              <a:t> </a:t>
            </a:r>
            <a:r>
              <a:rPr lang="fr-FR" sz="3600" dirty="0" err="1">
                <a:solidFill>
                  <a:srgbClr val="BF1238"/>
                </a:solidFill>
                <a:latin typeface="Arial Black" charset="0"/>
              </a:rPr>
              <a:t>Density</a:t>
            </a:r>
            <a:r>
              <a:rPr lang="fr-FR" sz="3600" dirty="0">
                <a:solidFill>
                  <a:srgbClr val="BF1238"/>
                </a:solidFill>
                <a:latin typeface="Arial Black" charset="0"/>
              </a:rPr>
              <a:t> </a:t>
            </a:r>
            <a:r>
              <a:rPr lang="fr-FR" sz="3600" dirty="0" err="1">
                <a:solidFill>
                  <a:srgbClr val="BF1238"/>
                </a:solidFill>
                <a:latin typeface="Arial Black" charset="0"/>
              </a:rPr>
              <a:t>Maps</a:t>
            </a:r>
            <a:endParaRPr lang="fr-FR" sz="3600" dirty="0">
              <a:solidFill>
                <a:srgbClr val="BF1238"/>
              </a:solidFill>
              <a:latin typeface="Arial Black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7192D2E-8757-2D4F-A148-106DBE8D3799}"/>
                  </a:ext>
                </a:extLst>
              </p:cNvPr>
              <p:cNvSpPr txBox="1"/>
              <p:nvPr/>
            </p:nvSpPr>
            <p:spPr>
              <a:xfrm>
                <a:off x="361627" y="29682801"/>
                <a:ext cx="1431082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000" dirty="0" err="1"/>
                  <a:t>Barycenter</a:t>
                </a:r>
                <a:r>
                  <a:rPr lang="fr-FR" sz="3000" dirty="0"/>
                  <a:t> of 5 </a:t>
                </a:r>
                <a:r>
                  <a:rPr lang="fr-FR" sz="3000" dirty="0" err="1"/>
                  <a:t>track</a:t>
                </a:r>
                <a:r>
                  <a:rPr lang="fr-FR" sz="3000" dirty="0"/>
                  <a:t> </a:t>
                </a:r>
                <a:r>
                  <a:rPr lang="fr-FR" sz="3000" dirty="0" err="1"/>
                  <a:t>density</a:t>
                </a:r>
                <a:r>
                  <a:rPr lang="fr-FR" sz="3000" dirty="0"/>
                  <a:t> </a:t>
                </a:r>
                <a:r>
                  <a:rPr lang="fr-FR" sz="3000" dirty="0" err="1"/>
                  <a:t>maps</a:t>
                </a:r>
                <a:r>
                  <a:rPr lang="fr-FR" sz="3000" dirty="0"/>
                  <a:t> of the </a:t>
                </a:r>
                <a:r>
                  <a:rPr lang="fr-FR" sz="3000" dirty="0" err="1"/>
                  <a:t>left</a:t>
                </a:r>
                <a:r>
                  <a:rPr lang="fr-FR" sz="3000" dirty="0"/>
                  <a:t> IFOF </a:t>
                </a:r>
                <a:r>
                  <a:rPr lang="fr-FR" sz="3000" dirty="0" err="1"/>
                  <a:t>computed</a:t>
                </a:r>
                <a:r>
                  <a:rPr lang="fr-FR" sz="3000" dirty="0"/>
                  <a:t> </a:t>
                </a:r>
                <a:r>
                  <a:rPr lang="fr-FR" sz="3000" dirty="0" err="1"/>
                  <a:t>with</a:t>
                </a:r>
                <a:r>
                  <a:rPr lang="fr-FR" sz="3000" dirty="0"/>
                  <a:t> </a:t>
                </a:r>
                <a:r>
                  <a:rPr lang="fr-FR" sz="3000" dirty="0" err="1"/>
                  <a:t>MrTrix</a:t>
                </a:r>
                <a:r>
                  <a:rPr lang="fr-FR" sz="3000" dirty="0"/>
                  <a:t>. </a:t>
                </a:r>
                <a:r>
                  <a:rPr lang="fr-FR" sz="3000" dirty="0" err="1"/>
                  <a:t>Left</a:t>
                </a:r>
                <a:r>
                  <a:rPr lang="fr-FR" sz="3000" dirty="0"/>
                  <a:t> IFOF </a:t>
                </a:r>
                <a:r>
                  <a:rPr lang="fr-FR" sz="3000" dirty="0" err="1"/>
                  <a:t>were</a:t>
                </a:r>
                <a:r>
                  <a:rPr lang="fr-FR" sz="3000" dirty="0"/>
                  <a:t> </a:t>
                </a:r>
                <a:r>
                  <a:rPr lang="fr-FR" sz="3000" dirty="0" err="1"/>
                  <a:t>manually</a:t>
                </a:r>
                <a:r>
                  <a:rPr lang="fr-FR" sz="3000" dirty="0"/>
                  <a:t> </a:t>
                </a:r>
                <a:r>
                  <a:rPr lang="fr-FR" sz="3000" dirty="0" err="1"/>
                  <a:t>segmented</a:t>
                </a:r>
                <a:r>
                  <a:rPr lang="fr-FR" sz="3000" dirty="0"/>
                  <a:t>. </a:t>
                </a:r>
                <a:r>
                  <a:rPr lang="fr-FR" sz="3000" dirty="0" err="1"/>
                  <a:t>Track</a:t>
                </a:r>
                <a:r>
                  <a:rPr lang="fr-FR" sz="3000" dirty="0"/>
                  <a:t> </a:t>
                </a:r>
                <a:r>
                  <a:rPr lang="fr-FR" sz="3000" dirty="0" err="1"/>
                  <a:t>density</a:t>
                </a:r>
                <a:r>
                  <a:rPr lang="fr-FR" sz="3000" dirty="0"/>
                  <a:t> </a:t>
                </a:r>
                <a:r>
                  <a:rPr lang="fr-FR" sz="3000" dirty="0" err="1"/>
                  <a:t>maps</a:t>
                </a:r>
                <a:r>
                  <a:rPr lang="fr-FR" sz="3000" dirty="0"/>
                  <a:t> are 3D </a:t>
                </a:r>
                <a:r>
                  <a:rPr lang="fr-FR" sz="3000" dirty="0" err="1"/>
                  <a:t>probability</a:t>
                </a:r>
                <a:r>
                  <a:rPr lang="fr-FR" sz="3000" dirty="0"/>
                  <a:t> distributions</a:t>
                </a:r>
              </a:p>
              <a:p>
                <a:r>
                  <a:rPr lang="fr-FR" sz="3000" dirty="0"/>
                  <a:t> </a:t>
                </a:r>
                <a14:m>
                  <m:oMath xmlns:m="http://schemas.openxmlformats.org/officeDocument/2006/math">
                    <m:r>
                      <a:rPr lang="fr-F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fr-FR" sz="3000" dirty="0"/>
                  <a:t> OT </a:t>
                </a:r>
                <a:r>
                  <a:rPr lang="fr-FR" sz="3000" dirty="0" err="1"/>
                  <a:t>is</a:t>
                </a:r>
                <a:r>
                  <a:rPr lang="fr-FR" sz="3000" dirty="0"/>
                  <a:t> a </a:t>
                </a:r>
                <a:r>
                  <a:rPr lang="fr-FR" sz="3000" dirty="0" err="1"/>
                  <a:t>natural</a:t>
                </a:r>
                <a:r>
                  <a:rPr lang="fr-FR" sz="3000" dirty="0"/>
                  <a:t> </a:t>
                </a:r>
                <a:r>
                  <a:rPr lang="fr-FR" sz="3000" dirty="0" err="1"/>
                  <a:t>tool</a:t>
                </a:r>
                <a:r>
                  <a:rPr lang="fr-FR" sz="3000" dirty="0"/>
                  <a:t> to </a:t>
                </a:r>
                <a:r>
                  <a:rPr lang="fr-FR" sz="3000" dirty="0" err="1"/>
                  <a:t>study</a:t>
                </a:r>
                <a:r>
                  <a:rPr lang="fr-FR" sz="3000" dirty="0"/>
                  <a:t> </a:t>
                </a:r>
                <a:r>
                  <a:rPr lang="fr-FR" sz="3000" dirty="0" err="1"/>
                  <a:t>these</a:t>
                </a:r>
                <a:r>
                  <a:rPr lang="fr-FR" sz="3000" dirty="0"/>
                  <a:t> data.</a:t>
                </a: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7192D2E-8757-2D4F-A148-106DBE8D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7" y="29682801"/>
                <a:ext cx="14310821" cy="1477328"/>
              </a:xfrm>
              <a:prstGeom prst="rect">
                <a:avLst/>
              </a:prstGeom>
              <a:blipFill>
                <a:blip r:embed="rId39"/>
                <a:stretch>
                  <a:fillRect l="-887" t="-4237" r="-1241" b="-110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EDA75FEE-02F0-FF41-A849-30CC337951D9}"/>
              </a:ext>
            </a:extLst>
          </p:cNvPr>
          <p:cNvSpPr txBox="1"/>
          <p:nvPr/>
        </p:nvSpPr>
        <p:spPr>
          <a:xfrm>
            <a:off x="4642302" y="35496285"/>
            <a:ext cx="6147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/>
              <a:t>Estimated</a:t>
            </a:r>
            <a:r>
              <a:rPr lang="fr-FR" sz="2800" b="1" dirty="0"/>
              <a:t> </a:t>
            </a:r>
            <a:r>
              <a:rPr lang="fr-FR" sz="2800" b="1" dirty="0" err="1"/>
              <a:t>Wasserstein</a:t>
            </a:r>
            <a:r>
              <a:rPr lang="fr-FR" sz="2800" b="1" dirty="0"/>
              <a:t> </a:t>
            </a:r>
            <a:r>
              <a:rPr lang="fr-FR" sz="2800" b="1" dirty="0" err="1"/>
              <a:t>barycenter</a:t>
            </a:r>
            <a:r>
              <a:rPr lang="fr-FR" sz="28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290A08C-BA0E-D245-AE48-D25FFA9A83CC}"/>
                  </a:ext>
                </a:extLst>
              </p:cNvPr>
              <p:cNvSpPr txBox="1"/>
              <p:nvPr/>
            </p:nvSpPr>
            <p:spPr>
              <a:xfrm>
                <a:off x="2717459" y="10390782"/>
                <a:ext cx="6294672" cy="91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KL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290A08C-BA0E-D245-AE48-D25FFA9A8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459" y="10390782"/>
                <a:ext cx="6294672" cy="916726"/>
              </a:xfrm>
              <a:prstGeom prst="rect">
                <a:avLst/>
              </a:prstGeom>
              <a:blipFill>
                <a:blip r:embed="rId46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D82CD91-830A-7744-AA6E-1D809035A486}"/>
                  </a:ext>
                </a:extLst>
              </p:cNvPr>
              <p:cNvSpPr txBox="1"/>
              <p:nvPr/>
            </p:nvSpPr>
            <p:spPr>
              <a:xfrm>
                <a:off x="8799431" y="10384869"/>
                <a:ext cx="5539658" cy="614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D82CD91-830A-7744-AA6E-1D809035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431" y="10384869"/>
                <a:ext cx="5539658" cy="614784"/>
              </a:xfrm>
              <a:prstGeom prst="rect">
                <a:avLst/>
              </a:prstGeom>
              <a:blipFill>
                <a:blip r:embed="rId47"/>
                <a:stretch>
                  <a:fillRect r="-229" b="-204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0A0631C2-773E-E34F-A332-5B067287B350}"/>
              </a:ext>
            </a:extLst>
          </p:cNvPr>
          <p:cNvSpPr txBox="1"/>
          <p:nvPr/>
        </p:nvSpPr>
        <p:spPr>
          <a:xfrm>
            <a:off x="15219324" y="26156529"/>
            <a:ext cx="14479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/>
              <a:t>Fig</a:t>
            </a:r>
            <a:r>
              <a:rPr lang="fr-FR" sz="2400" b="1" dirty="0"/>
              <a:t>: </a:t>
            </a:r>
            <a:r>
              <a:rPr lang="fr-FR" sz="2400" dirty="0"/>
              <a:t>Label </a:t>
            </a:r>
            <a:r>
              <a:rPr lang="fr-FR" sz="2400" dirty="0" err="1"/>
              <a:t>transfer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an atlas (black) and a </a:t>
            </a:r>
            <a:r>
              <a:rPr lang="fr-FR" sz="2400" dirty="0" err="1"/>
              <a:t>subject</a:t>
            </a:r>
            <a:r>
              <a:rPr lang="fr-FR" sz="2400" dirty="0"/>
              <a:t> (magenta) </a:t>
            </a:r>
            <a:r>
              <a:rPr lang="fr-FR" sz="2400" dirty="0" err="1"/>
              <a:t>using</a:t>
            </a:r>
            <a:r>
              <a:rPr lang="fr-FR" sz="2400" dirty="0"/>
              <a:t> </a:t>
            </a:r>
            <a:r>
              <a:rPr lang="fr-FR" sz="2400" dirty="0" err="1"/>
              <a:t>different</a:t>
            </a:r>
            <a:r>
              <a:rPr lang="fr-FR" sz="2400" dirty="0"/>
              <a:t> </a:t>
            </a:r>
            <a:r>
              <a:rPr lang="fr-FR" sz="2400" dirty="0" err="1"/>
              <a:t>strategies</a:t>
            </a:r>
            <a:r>
              <a:rPr lang="fr-FR" sz="2400" dirty="0"/>
              <a:t>. </a:t>
            </a:r>
          </a:p>
          <a:p>
            <a:pPr algn="just"/>
            <a:r>
              <a:rPr lang="fr-FR" sz="2400" dirty="0"/>
              <a:t>        In the last </a:t>
            </a:r>
            <a:r>
              <a:rPr lang="fr-FR" sz="2400" dirty="0" err="1"/>
              <a:t>row</a:t>
            </a:r>
            <a:r>
              <a:rPr lang="fr-FR" sz="2400" dirty="0"/>
              <a:t> </a:t>
            </a:r>
            <a:r>
              <a:rPr lang="fr-FR" sz="2400" dirty="0" err="1"/>
              <a:t>fibers</a:t>
            </a:r>
            <a:r>
              <a:rPr lang="fr-FR" sz="2400" dirty="0"/>
              <a:t> </a:t>
            </a:r>
            <a:r>
              <a:rPr lang="fr-FR" sz="2400" dirty="0" err="1"/>
              <a:t>detected</a:t>
            </a:r>
            <a:r>
              <a:rPr lang="fr-FR" sz="2400" dirty="0"/>
              <a:t> as </a:t>
            </a:r>
            <a:r>
              <a:rPr lang="fr-FR" sz="2400" dirty="0" err="1"/>
              <a:t>outliers</a:t>
            </a:r>
            <a:r>
              <a:rPr lang="fr-FR" sz="2400" dirty="0"/>
              <a:t> are </a:t>
            </a:r>
            <a:r>
              <a:rPr lang="fr-FR" sz="2400" dirty="0" err="1"/>
              <a:t>shown</a:t>
            </a:r>
            <a:r>
              <a:rPr lang="fr-FR" sz="2400" dirty="0"/>
              <a:t> in </a:t>
            </a:r>
            <a:r>
              <a:rPr lang="fr-FR" sz="2400" dirty="0" err="1"/>
              <a:t>dark</a:t>
            </a:r>
            <a:r>
              <a:rPr lang="fr-FR" sz="2400" dirty="0"/>
              <a:t> </a:t>
            </a:r>
            <a:r>
              <a:rPr lang="fr-FR" sz="2400" dirty="0" err="1"/>
              <a:t>blue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98" name="ZoneTexte 14359">
            <a:extLst>
              <a:ext uri="{FF2B5EF4-FFF2-40B4-BE49-F238E27FC236}">
                <a16:creationId xmlns:a16="http://schemas.microsoft.com/office/drawing/2014/main" id="{D0DB167A-3063-DD45-966F-495FF5CD9FC2}"/>
              </a:ext>
            </a:extLst>
          </p:cNvPr>
          <p:cNvSpPr txBox="1"/>
          <p:nvPr/>
        </p:nvSpPr>
        <p:spPr>
          <a:xfrm>
            <a:off x="4783650" y="12330614"/>
            <a:ext cx="5535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BF1238"/>
                </a:solidFill>
                <a:latin typeface="Arial Black" charset="0"/>
              </a:rPr>
              <a:t>OT for Label Transfer</a:t>
            </a:r>
          </a:p>
        </p:txBody>
      </p:sp>
      <p:pic>
        <p:nvPicPr>
          <p:cNvPr id="104" name="Image 13">
            <a:extLst>
              <a:ext uri="{FF2B5EF4-FFF2-40B4-BE49-F238E27FC236}">
                <a16:creationId xmlns:a16="http://schemas.microsoft.com/office/drawing/2014/main" id="{2A4D02BB-016C-E240-9E5B-0F8FE0B398B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328932" y="23112534"/>
            <a:ext cx="4186934" cy="4186934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77E66E5-1B54-1C47-93BB-013DDFEEAA6F}"/>
              </a:ext>
            </a:extLst>
          </p:cNvPr>
          <p:cNvGrpSpPr/>
          <p:nvPr/>
        </p:nvGrpSpPr>
        <p:grpSpPr>
          <a:xfrm>
            <a:off x="509846" y="13059694"/>
            <a:ext cx="14083226" cy="2149499"/>
            <a:chOff x="15417303" y="18780675"/>
            <a:chExt cx="14083226" cy="2149499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89D805E-7039-E84E-AB1B-1B8D80F34B26}"/>
                </a:ext>
              </a:extLst>
            </p:cNvPr>
            <p:cNvGrpSpPr/>
            <p:nvPr/>
          </p:nvGrpSpPr>
          <p:grpSpPr>
            <a:xfrm>
              <a:off x="15417303" y="18780675"/>
              <a:ext cx="14083226" cy="2149499"/>
              <a:chOff x="15417308" y="18780675"/>
              <a:chExt cx="12863223" cy="214949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9" name="ZoneTexte 14372">
                    <a:extLst>
                      <a:ext uri="{FF2B5EF4-FFF2-40B4-BE49-F238E27FC236}">
                        <a16:creationId xmlns:a16="http://schemas.microsoft.com/office/drawing/2014/main" id="{5D0F8591-B531-DB4A-8636-CBCAE74D95DE}"/>
                      </a:ext>
                    </a:extLst>
                  </p:cNvPr>
                  <p:cNvSpPr txBox="1"/>
                  <p:nvPr/>
                </p:nvSpPr>
                <p:spPr>
                  <a:xfrm>
                    <a:off x="15417308" y="18780675"/>
                    <a:ext cx="12863223" cy="21494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3000" dirty="0"/>
                      <a:t>If the </a:t>
                    </a:r>
                    <a:r>
                      <a:rPr lang="fr-FR" sz="3000" dirty="0" err="1"/>
                      <a:t>target</a:t>
                    </a:r>
                    <a:r>
                      <a:rPr lang="fr-FR" sz="3000" dirty="0"/>
                      <a:t> distribution </a:t>
                    </a:r>
                    <a14:m>
                      <m:oMath xmlns:m="http://schemas.openxmlformats.org/officeDocument/2006/math"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a14:m>
                    <a:r>
                      <a:rPr lang="fr-FR" sz="3000" dirty="0"/>
                      <a:t> </a:t>
                    </a:r>
                    <a:r>
                      <a:rPr lang="fr-FR" sz="3000" dirty="0" err="1"/>
                      <a:t>is</a:t>
                    </a:r>
                    <a:r>
                      <a:rPr lang="fr-FR" sz="3000" dirty="0"/>
                      <a:t> </a:t>
                    </a:r>
                    <a:r>
                      <a:rPr lang="fr-FR" sz="3000" dirty="0" err="1"/>
                      <a:t>labelled</a:t>
                    </a:r>
                    <a:r>
                      <a:rPr lang="fr-FR" sz="3000" dirty="0"/>
                      <a:t> </a:t>
                    </a:r>
                    <a:r>
                      <a:rPr lang="fr-FR" sz="3000" dirty="0" err="1"/>
                      <a:t>with</a:t>
                    </a:r>
                    <a:r>
                      <a:rPr lang="fr-FR" sz="3000" dirty="0"/>
                      <a:t> </a:t>
                    </a:r>
                    <a:r>
                      <a:rPr lang="fr-FR" sz="3000" i="1" dirty="0"/>
                      <a:t>L</a:t>
                    </a:r>
                    <a:r>
                      <a:rPr lang="fr-FR" sz="3000" dirty="0"/>
                      <a:t> classes, the transport plan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fr-FR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fr-FR" sz="3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3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3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fr-FR" sz="3000" dirty="0"/>
                      <a:t> </a:t>
                    </a:r>
                    <a:r>
                      <a:rPr lang="fr-FR" sz="3000" dirty="0" err="1"/>
                      <a:t>can</a:t>
                    </a:r>
                    <a:r>
                      <a:rPr lang="fr-FR" sz="3000" dirty="0"/>
                      <a:t> </a:t>
                    </a:r>
                    <a:r>
                      <a:rPr lang="fr-FR" sz="3000" dirty="0" err="1"/>
                      <a:t>be</a:t>
                    </a:r>
                    <a:r>
                      <a:rPr lang="fr-FR" sz="3000" dirty="0"/>
                      <a:t> </a:t>
                    </a:r>
                    <a:r>
                      <a:rPr lang="fr-FR" sz="3000" dirty="0" err="1"/>
                      <a:t>used</a:t>
                    </a:r>
                    <a:r>
                      <a:rPr lang="fr-FR" sz="3000" dirty="0"/>
                      <a:t> as a soft-assignement to transfert the labels on </a:t>
                    </a:r>
                    <a14:m>
                      <m:oMath xmlns:m="http://schemas.openxmlformats.org/officeDocument/2006/math"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a14:m>
                    <a:endParaRPr lang="fr-FR" sz="30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𝐿𝑎</m:t>
                          </m:r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=1/</m:t>
                          </m:r>
                          <m:sSub>
                            <m:sSubPr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limLoc m:val="subSup"/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fr-FR" sz="3200" dirty="0"/>
                  </a:p>
                </p:txBody>
              </p:sp>
            </mc:Choice>
            <mc:Fallback>
              <p:sp>
                <p:nvSpPr>
                  <p:cNvPr id="109" name="ZoneTexte 14372">
                    <a:extLst>
                      <a:ext uri="{FF2B5EF4-FFF2-40B4-BE49-F238E27FC236}">
                        <a16:creationId xmlns:a16="http://schemas.microsoft.com/office/drawing/2014/main" id="{5D0F8591-B531-DB4A-8636-CBCAE74D95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17308" y="18780675"/>
                    <a:ext cx="12863223" cy="2149499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l="-901" t="-34503" b="-11578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Forme libre 1">
                <a:extLst>
                  <a:ext uri="{FF2B5EF4-FFF2-40B4-BE49-F238E27FC236}">
                    <a16:creationId xmlns:a16="http://schemas.microsoft.com/office/drawing/2014/main" id="{60A644E4-AE69-7041-88C9-F3AC9D6DF8BD}"/>
                  </a:ext>
                </a:extLst>
              </p:cNvPr>
              <p:cNvSpPr/>
              <p:nvPr/>
            </p:nvSpPr>
            <p:spPr bwMode="auto">
              <a:xfrm>
                <a:off x="23612062" y="19971426"/>
                <a:ext cx="983412" cy="151304"/>
              </a:xfrm>
              <a:custGeom>
                <a:avLst/>
                <a:gdLst>
                  <a:gd name="connsiteX0" fmla="*/ 0 w 983412"/>
                  <a:gd name="connsiteY0" fmla="*/ 151304 h 151304"/>
                  <a:gd name="connsiteX1" fmla="*/ 276046 w 983412"/>
                  <a:gd name="connsiteY1" fmla="*/ 13281 h 151304"/>
                  <a:gd name="connsiteX2" fmla="*/ 983412 w 983412"/>
                  <a:gd name="connsiteY2" fmla="*/ 13281 h 15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3412" h="151304">
                    <a:moveTo>
                      <a:pt x="0" y="151304"/>
                    </a:moveTo>
                    <a:cubicBezTo>
                      <a:pt x="56072" y="93794"/>
                      <a:pt x="112144" y="36285"/>
                      <a:pt x="276046" y="13281"/>
                    </a:cubicBezTo>
                    <a:cubicBezTo>
                      <a:pt x="439948" y="-9723"/>
                      <a:pt x="711680" y="1779"/>
                      <a:pt x="983412" y="1328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lg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ZoneTexte 2">
                  <a:extLst>
                    <a:ext uri="{FF2B5EF4-FFF2-40B4-BE49-F238E27FC236}">
                      <a16:creationId xmlns:a16="http://schemas.microsoft.com/office/drawing/2014/main" id="{E42C8366-3ADA-EC45-B0B4-14B5F148969C}"/>
                    </a:ext>
                  </a:extLst>
                </p:cNvPr>
                <p:cNvSpPr txBox="1"/>
                <p:nvPr/>
              </p:nvSpPr>
              <p:spPr>
                <a:xfrm>
                  <a:off x="25325393" y="19931356"/>
                  <a:ext cx="3497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000" dirty="0"/>
                    <a:t>one-hot </a:t>
                  </a:r>
                  <a:r>
                    <a:rPr lang="fr-FR" sz="2000" dirty="0" err="1"/>
                    <a:t>vector</a:t>
                  </a:r>
                  <a:r>
                    <a:rPr lang="fr-FR" sz="2000" dirty="0"/>
                    <a:t> of labels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a14:m>
                  <a:endParaRPr lang="fr-FR" sz="2000" dirty="0"/>
                </a:p>
              </p:txBody>
            </p:sp>
          </mc:Choice>
          <mc:Fallback>
            <p:sp>
              <p:nvSpPr>
                <p:cNvPr id="108" name="ZoneTexte 2">
                  <a:extLst>
                    <a:ext uri="{FF2B5EF4-FFF2-40B4-BE49-F238E27FC236}">
                      <a16:creationId xmlns:a16="http://schemas.microsoft.com/office/drawing/2014/main" id="{E42C8366-3ADA-EC45-B0B4-14B5F14896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25393" y="19931356"/>
                  <a:ext cx="3497689" cy="400110"/>
                </a:xfrm>
                <a:prstGeom prst="rect">
                  <a:avLst/>
                </a:prstGeom>
                <a:blipFill>
                  <a:blip r:embed="rId50"/>
                  <a:stretch>
                    <a:fillRect l="-1444" t="-6250" b="-2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1" name="Image 8">
            <a:extLst>
              <a:ext uri="{FF2B5EF4-FFF2-40B4-BE49-F238E27FC236}">
                <a16:creationId xmlns:a16="http://schemas.microsoft.com/office/drawing/2014/main" id="{E6F37214-D907-9D4B-A3A2-1FB70D634924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6077796" y="18809593"/>
            <a:ext cx="12570274" cy="712802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0710BE-C0F2-8B48-9D8F-DFE8C6766A0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4805171" y="35397531"/>
            <a:ext cx="3976985" cy="27952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9E02367-6B60-F34F-AED8-A19F78B6FAC3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5032654" y="133824"/>
            <a:ext cx="2147640" cy="21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23421"/>
      </p:ext>
    </p:extLst>
  </p:cSld>
  <p:clrMapOvr>
    <a:masterClrMapping/>
  </p:clrMapOvr>
</p:sld>
</file>

<file path=ppt/theme/theme1.xml><?xml version="1.0" encoding="utf-8"?>
<a:theme xmlns:a="http://schemas.openxmlformats.org/drawingml/2006/main" name="Telecom_ParisTech_Poster_recherche">
  <a:themeElements>
    <a:clrScheme name="Institut-TELECOM-Poster-Mode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stitut-TELECOM-Poster-Modele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Institut-TELECOM-Poster-Mode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-Poster-Mode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-Poster-Mode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-Poster-Mode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-Poster-Mode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-Poster-Mode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-Poster-Mode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-Poster-Mode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-Poster-Mode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-Poster-Mode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-Poster-Mode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-Poster-Mode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13704</TotalTime>
  <Words>636</Words>
  <Application>Microsoft Macintosh PowerPoint</Application>
  <PresentationFormat>Personnalisé</PresentationFormat>
  <Paragraphs>65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Andale Mono</vt:lpstr>
      <vt:lpstr>Arial</vt:lpstr>
      <vt:lpstr>Arial Black</vt:lpstr>
      <vt:lpstr>Arial Bold</vt:lpstr>
      <vt:lpstr>Cambria Math</vt:lpstr>
      <vt:lpstr>Wingdings</vt:lpstr>
      <vt:lpstr>Telecom_ParisTech_Poster_recherche</vt:lpstr>
      <vt:lpstr>Fast and Scalable Optimal Transport  for Brain Tractograms </vt:lpstr>
    </vt:vector>
  </TitlesOfParts>
  <Company>Implica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poster</dc:title>
  <dc:creator>IMT</dc:creator>
  <cp:lastModifiedBy>pierre roussillon</cp:lastModifiedBy>
  <cp:revision>474</cp:revision>
  <cp:lastPrinted>2019-10-07T06:17:18Z</cp:lastPrinted>
  <dcterms:created xsi:type="dcterms:W3CDTF">2012-02-29T16:02:41Z</dcterms:created>
  <dcterms:modified xsi:type="dcterms:W3CDTF">2019-10-07T06:17:44Z</dcterms:modified>
</cp:coreProperties>
</file>